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y="5143500" cx="9144000"/>
  <p:notesSz cx="6858000" cy="9144000"/>
  <p:embeddedFontLst>
    <p:embeddedFont>
      <p:font typeface="Merriweather"/>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erriweather-regular.fntdata"/><Relationship Id="rId20" Type="http://schemas.openxmlformats.org/officeDocument/2006/relationships/slide" Target="slides/slide15.xml"/><Relationship Id="rId42" Type="http://schemas.openxmlformats.org/officeDocument/2006/relationships/font" Target="fonts/Merriweather-italic.fntdata"/><Relationship Id="rId41" Type="http://schemas.openxmlformats.org/officeDocument/2006/relationships/font" Target="fonts/Merriweather-bold.fntdata"/><Relationship Id="rId22" Type="http://schemas.openxmlformats.org/officeDocument/2006/relationships/slide" Target="slides/slide17.xml"/><Relationship Id="rId21" Type="http://schemas.openxmlformats.org/officeDocument/2006/relationships/slide" Target="slides/slide16.xml"/><Relationship Id="rId43" Type="http://schemas.openxmlformats.org/officeDocument/2006/relationships/font" Target="fonts/Merriweather-boldItalic.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sz="1400"/>
              <a:t>Jag heter Dan Ivarsson och är journalist på den svenska avisen Sydsvenskan - den största avisen i södra Sverige.</a:t>
            </a:r>
            <a:br>
              <a:rPr lang="sv" sz="1400"/>
            </a:br>
            <a:r>
              <a:rPr lang="sv" sz="1400"/>
              <a:t>Jag ska berätta om vårt projekt Spårhundarna - där vi letade upp och stoppade hundplågaren i Malmö. </a:t>
            </a:r>
            <a:endParaRPr sz="14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0f514360c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30f514360c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30f514360c2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30f514360c2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Vi lanserade: Vi ska göra allt för att lösa mysteriet med hundplågaren! Vi har ett team som heter Spårhundarna. Vi ska lösa mysteriet tillsammans med våra läsare och Malmös hundägare och världens främsta experter. Tipsa oss! Hjälp oss!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bfad354ebd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2bfad354ebd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sv" sz="1400"/>
              <a:t>Kombination av grävande journalistik och ”Vi Fem på tjuvjakt”.</a:t>
            </a:r>
            <a:endParaRPr sz="1400"/>
          </a:p>
          <a:p>
            <a:pPr indent="0" lvl="0" marL="0" rtl="0" algn="l">
              <a:spcBef>
                <a:spcPts val="0"/>
              </a:spcBef>
              <a:spcAft>
                <a:spcPts val="0"/>
              </a:spcAft>
              <a:buClr>
                <a:schemeClr val="dk1"/>
              </a:buClr>
              <a:buSzPts val="1100"/>
              <a:buFont typeface="Arial"/>
              <a:buNone/>
            </a:pPr>
            <a:r>
              <a:t/>
            </a:r>
            <a:endParaRPr sz="1400"/>
          </a:p>
          <a:p>
            <a:pPr indent="0" lvl="0" marL="0" rtl="0" algn="l">
              <a:spcBef>
                <a:spcPts val="0"/>
              </a:spcBef>
              <a:spcAft>
                <a:spcPts val="0"/>
              </a:spcAft>
              <a:buClr>
                <a:schemeClr val="dk1"/>
              </a:buClr>
              <a:buSzPts val="1100"/>
              <a:buFont typeface="Arial"/>
              <a:buNone/>
            </a:pPr>
            <a:r>
              <a:rPr lang="sv" sz="1400"/>
              <a:t>Vi löser mysteriet – VÄRLDENS FRÄMSTA EXPERTER och tillsammans med Sydsvenskans läsare och lyssnare!</a:t>
            </a:r>
            <a:endParaRPr sz="1400"/>
          </a:p>
          <a:p>
            <a:pPr indent="0" lvl="0" marL="0" rtl="0" algn="l">
              <a:spcBef>
                <a:spcPts val="0"/>
              </a:spcBef>
              <a:spcAft>
                <a:spcPts val="0"/>
              </a:spcAft>
              <a:buClr>
                <a:schemeClr val="dk1"/>
              </a:buClr>
              <a:buSzPts val="1100"/>
              <a:buFont typeface="Arial"/>
              <a:buNone/>
            </a:pPr>
            <a:r>
              <a:t/>
            </a:r>
            <a:endParaRPr sz="1400"/>
          </a:p>
          <a:p>
            <a:pPr indent="0" lvl="0" marL="0" rtl="0" algn="l">
              <a:spcBef>
                <a:spcPts val="0"/>
              </a:spcBef>
              <a:spcAft>
                <a:spcPts val="0"/>
              </a:spcAft>
              <a:buClr>
                <a:schemeClr val="dk1"/>
              </a:buClr>
              <a:buSzPts val="1100"/>
              <a:buFont typeface="Arial"/>
              <a:buNone/>
            </a:pPr>
            <a:r>
              <a:rPr lang="sv" sz="1400"/>
              <a:t>Engagemang - Vår vilja att lösa mysteriet sprider sig.</a:t>
            </a:r>
            <a:endParaRPr sz="1400"/>
          </a:p>
          <a:p>
            <a:pPr indent="0" lvl="0" marL="0" rtl="0" algn="l">
              <a:spcBef>
                <a:spcPts val="0"/>
              </a:spcBef>
              <a:spcAft>
                <a:spcPts val="0"/>
              </a:spcAft>
              <a:buClr>
                <a:schemeClr val="dk1"/>
              </a:buClr>
              <a:buSzPts val="1100"/>
              <a:buFont typeface="Arial"/>
              <a:buNone/>
            </a:pPr>
            <a:r>
              <a:t/>
            </a:r>
            <a:endParaRPr sz="1400"/>
          </a:p>
          <a:p>
            <a:pPr indent="0" lvl="0" marL="0" rtl="0" algn="l">
              <a:spcBef>
                <a:spcPts val="0"/>
              </a:spcBef>
              <a:spcAft>
                <a:spcPts val="0"/>
              </a:spcAft>
              <a:buClr>
                <a:schemeClr val="dk1"/>
              </a:buClr>
              <a:buSzPts val="1100"/>
              <a:buFont typeface="Arial"/>
              <a:buNone/>
            </a:pPr>
            <a:r>
              <a:t/>
            </a:r>
            <a:endParaRPr sz="1400"/>
          </a:p>
          <a:p>
            <a:pPr indent="0" lvl="0" marL="0" rtl="0" algn="l">
              <a:spcBef>
                <a:spcPts val="0"/>
              </a:spcBef>
              <a:spcAft>
                <a:spcPts val="0"/>
              </a:spcAft>
              <a:buNone/>
            </a:pPr>
            <a:r>
              <a:t/>
            </a:r>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bfad354ebd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bfad354ebd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sz="1400"/>
              <a:t>DAN</a:t>
            </a:r>
            <a:endParaRPr sz="1400"/>
          </a:p>
          <a:p>
            <a:pPr indent="0" lvl="0" marL="0" rtl="0" algn="l">
              <a:spcBef>
                <a:spcPts val="0"/>
              </a:spcBef>
              <a:spcAft>
                <a:spcPts val="0"/>
              </a:spcAft>
              <a:buNone/>
            </a:pPr>
            <a:r>
              <a:t/>
            </a:r>
            <a:endParaRPr sz="1400"/>
          </a:p>
          <a:p>
            <a:pPr indent="0" lvl="0" marL="0" rtl="0" algn="l">
              <a:spcBef>
                <a:spcPts val="0"/>
              </a:spcBef>
              <a:spcAft>
                <a:spcPts val="0"/>
              </a:spcAft>
              <a:buClr>
                <a:schemeClr val="dk1"/>
              </a:buClr>
              <a:buSzPts val="1100"/>
              <a:buFont typeface="Arial"/>
              <a:buNone/>
            </a:pPr>
            <a:r>
              <a:rPr lang="sv" sz="1400"/>
              <a:t>Klassiska journalistiska metoder</a:t>
            </a:r>
            <a:endParaRPr sz="1400"/>
          </a:p>
          <a:p>
            <a:pPr indent="0" lvl="0" marL="0" rtl="0" algn="l">
              <a:spcBef>
                <a:spcPts val="0"/>
              </a:spcBef>
              <a:spcAft>
                <a:spcPts val="0"/>
              </a:spcAft>
              <a:buClr>
                <a:schemeClr val="dk1"/>
              </a:buClr>
              <a:buSzPts val="1100"/>
              <a:buFont typeface="Arial"/>
              <a:buNone/>
            </a:pPr>
            <a:r>
              <a:t/>
            </a:r>
            <a:endParaRPr sz="1400"/>
          </a:p>
          <a:p>
            <a:pPr indent="0" lvl="0" marL="0" rtl="0" algn="l">
              <a:spcBef>
                <a:spcPts val="0"/>
              </a:spcBef>
              <a:spcAft>
                <a:spcPts val="0"/>
              </a:spcAft>
              <a:buClr>
                <a:schemeClr val="dk1"/>
              </a:buClr>
              <a:buSzPts val="1100"/>
              <a:buFont typeface="Arial"/>
              <a:buNone/>
            </a:pPr>
            <a:r>
              <a:rPr lang="sv" sz="1400"/>
              <a:t>Samtidigt: en brottsutredning. Vi tar in tips från allmänheten - och utreder alla spår. Hittills över 150 tips</a:t>
            </a:r>
            <a:endParaRPr sz="1400"/>
          </a:p>
          <a:p>
            <a:pPr indent="0" lvl="0" marL="0" rtl="0" algn="l">
              <a:spcBef>
                <a:spcPts val="0"/>
              </a:spcBef>
              <a:spcAft>
                <a:spcPts val="0"/>
              </a:spcAft>
              <a:buClr>
                <a:schemeClr val="dk1"/>
              </a:buClr>
              <a:buSzPts val="1100"/>
              <a:buFont typeface="Arial"/>
              <a:buNone/>
            </a:pPr>
            <a:r>
              <a:t/>
            </a:r>
            <a:endParaRPr sz="1400"/>
          </a:p>
          <a:p>
            <a:pPr indent="0" lvl="0" marL="0" rtl="0" algn="l">
              <a:spcBef>
                <a:spcPts val="0"/>
              </a:spcBef>
              <a:spcAft>
                <a:spcPts val="0"/>
              </a:spcAft>
              <a:buClr>
                <a:schemeClr val="dk1"/>
              </a:buClr>
              <a:buSzPts val="1100"/>
              <a:buFont typeface="Arial"/>
              <a:buNone/>
            </a:pPr>
            <a:r>
              <a:rPr lang="sv" sz="1400"/>
              <a:t>Helt nya metoder - alla idéer är tillåtna!</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sv" sz="1400"/>
              <a:t>Nu ska vi berätta om NÅGRA saker vi gjorde</a:t>
            </a:r>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1f3edeec604_1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1f3edeec604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Jämsides allt arete producerar vi såklart artiklar och bilder och filmer, och helt självständigt löper podden på, med egen dramaturgi/sammansättning.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bfad354ebd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bfad354ebd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sv" sz="1400">
                <a:solidFill>
                  <a:schemeClr val="dk1"/>
                </a:solidFill>
              </a:rPr>
              <a:t>En av metoderna vi valde var att göra var en geografisk profilering.</a:t>
            </a:r>
            <a:endParaRPr sz="1400">
              <a:solidFill>
                <a:schemeClr val="dk1"/>
              </a:solidFill>
            </a:endParaRPr>
          </a:p>
          <a:p>
            <a:pPr indent="0" lvl="0" marL="0" rtl="0" algn="l">
              <a:lnSpc>
                <a:spcPct val="115000"/>
              </a:lnSpc>
              <a:spcBef>
                <a:spcPts val="0"/>
              </a:spcBef>
              <a:spcAft>
                <a:spcPts val="0"/>
              </a:spcAft>
              <a:buNone/>
            </a:pPr>
            <a:r>
              <a:rPr lang="sv" sz="1400">
                <a:solidFill>
                  <a:schemeClr val="dk1"/>
                </a:solidFill>
              </a:rPr>
              <a:t>Här berättar vår kollega Julius Viktorsson om detta i studion på Sydsvenskan.</a:t>
            </a:r>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bfad354ebd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bfad354ebd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sz="1400">
                <a:solidFill>
                  <a:schemeClr val="dk1"/>
                </a:solidFill>
              </a:rPr>
              <a:t>Vi tog hjälp av den kanadensiska matematikern och polisen Kim Rossmo och placerade ut dåden på en karta för att se om vi kunde hitta något mönster. Brottsplatserna bildar en cirkel och en sådan cirkel har vi i centrala Malmö: triangeln, Rådmansvången och Möllan. Förenklat kan man då säga att där i den cirkeln bor hundplågaren. Anledningen till att det är tomt i mitten är att man inte begår brott på ”sitt kvarter”.</a:t>
            </a:r>
            <a:endParaRPr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bfad354ebd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bfad354ebd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sz="1400"/>
              <a:t>Gärningsmannaprofil</a:t>
            </a:r>
            <a:br>
              <a:rPr lang="sv" sz="1400"/>
            </a:br>
            <a:r>
              <a:rPr lang="sv" sz="1400"/>
              <a:t>Mark Safarik, tidigare expert på FBI</a:t>
            </a:r>
            <a:br>
              <a:rPr lang="sv" sz="1400"/>
            </a:br>
            <a:r>
              <a:rPr lang="sv" sz="1400"/>
              <a:t>• Processen - förberedelserna är det viktiga. </a:t>
            </a:r>
            <a:endParaRPr sz="1400"/>
          </a:p>
          <a:p>
            <a:pPr indent="0" lvl="0" marL="0" rtl="0" algn="l">
              <a:spcBef>
                <a:spcPts val="0"/>
              </a:spcBef>
              <a:spcAft>
                <a:spcPts val="0"/>
              </a:spcAft>
              <a:buNone/>
            </a:pPr>
            <a:r>
              <a:rPr lang="sv" sz="1400"/>
              <a:t>Främsta målet är inte att döda hundar - utan att terrorisera, injaga skräck</a:t>
            </a:r>
            <a:br>
              <a:rPr lang="sv" sz="1400"/>
            </a:br>
            <a:r>
              <a:rPr lang="sv" sz="1400"/>
              <a:t>• Signalerar psykisk sjukdom</a:t>
            </a:r>
            <a:br>
              <a:rPr lang="sv" sz="1400"/>
            </a:br>
            <a:r>
              <a:rPr lang="sv" sz="1400"/>
              <a:t>• Har hittat ett “perfekt” dåd. Kommer att fortsätta tills hen grips.</a:t>
            </a:r>
            <a:br>
              <a:rPr lang="sv" sz="1400"/>
            </a:br>
            <a:r>
              <a:rPr lang="sv" sz="1400"/>
              <a:t>• Gärningspersonen läcker information</a:t>
            </a:r>
            <a:endParaRPr sz="1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bfad354ebd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bfad354ebd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sz="1400"/>
              <a:t>DAN: </a:t>
            </a:r>
            <a:endParaRPr sz="1400"/>
          </a:p>
          <a:p>
            <a:pPr indent="0" lvl="0" marL="0" rtl="0" algn="l">
              <a:spcBef>
                <a:spcPts val="0"/>
              </a:spcBef>
              <a:spcAft>
                <a:spcPts val="0"/>
              </a:spcAft>
              <a:buNone/>
            </a:pPr>
            <a:r>
              <a:rPr lang="sv" sz="1400"/>
              <a:t>Vi testade att baka småbrödbullar och att klippa sönder konservburkar för att sen klippa små bitar till sylvassa stjärnor. </a:t>
            </a:r>
            <a:endParaRPr sz="1400"/>
          </a:p>
          <a:p>
            <a:pPr indent="0" lvl="0" marL="0" rtl="0" algn="l">
              <a:spcBef>
                <a:spcPts val="0"/>
              </a:spcBef>
              <a:spcAft>
                <a:spcPts val="0"/>
              </a:spcAft>
              <a:buNone/>
            </a:pPr>
            <a:r>
              <a:rPr lang="sv" sz="1400"/>
              <a:t>Vi valde en helt vanlig pinnbrödsdeg. Tidskrävande och svårt att få bullarna lika stora. Dessutom var det lätt att skära sig på metallstjärnorna. </a:t>
            </a:r>
            <a:endParaRPr sz="1400"/>
          </a:p>
          <a:p>
            <a:pPr indent="0" lvl="0" marL="0" rtl="0" algn="l">
              <a:spcBef>
                <a:spcPts val="0"/>
              </a:spcBef>
              <a:spcAft>
                <a:spcPts val="0"/>
              </a:spcAft>
              <a:buNone/>
            </a:pPr>
            <a:r>
              <a:rPr lang="sv" sz="1400"/>
              <a:t>Konstaterade: Den som gör detta har mycket tid och bor själv. </a:t>
            </a:r>
            <a:endParaRPr sz="1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bfad354ed8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bfad354ed8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sz="1400"/>
              <a:t>DAN: </a:t>
            </a:r>
            <a:endParaRPr sz="1400"/>
          </a:p>
          <a:p>
            <a:pPr indent="0" lvl="0" marL="0" rtl="0" algn="l">
              <a:spcBef>
                <a:spcPts val="0"/>
              </a:spcBef>
              <a:spcAft>
                <a:spcPts val="0"/>
              </a:spcAft>
              <a:buNone/>
            </a:pPr>
            <a:r>
              <a:rPr lang="sv" sz="1400"/>
              <a:t>Cecilia Ahlström på LTH:s institution för livsmedelsteknik tar emot två av hundplågarens brödbullar för att göra en proteinanalys.</a:t>
            </a:r>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2bfad354ebd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2bfad354ebd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bfad354ebd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bfad354ebd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sv" sz="1400">
                <a:solidFill>
                  <a:schemeClr val="dk1"/>
                </a:solidFill>
              </a:rPr>
              <a:t>MARIA: </a:t>
            </a:r>
            <a:endParaRPr sz="14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sv" sz="1400">
                <a:solidFill>
                  <a:schemeClr val="dk1"/>
                </a:solidFill>
              </a:rPr>
              <a:t>Så hur går man vidare efter det. Jo, ville ta reda på mer om deg och metod. Så vi kontaktade bagarmästaren Jan Hedh för att få veta mer om bullarna. Han behövde bara sniffa på en av de upphittade bullarna och sa direkt ”De är inte tillverkade av en yrkesman”. Han konstaterade att degen är en vetedegs-variant och räknade upp ingredienserna: Vetemjöl. Jäst. Mjölk. Socker. Salt och smör eller troligtvis margarin som han uttryckte det. Han trodde inte att hundplågaren </a:t>
            </a:r>
            <a:r>
              <a:rPr lang="sv" sz="1400">
                <a:solidFill>
                  <a:schemeClr val="dk1"/>
                </a:solidFill>
              </a:rPr>
              <a:t>använde</a:t>
            </a:r>
            <a:r>
              <a:rPr lang="sv" sz="1400">
                <a:solidFill>
                  <a:schemeClr val="dk1"/>
                </a:solidFill>
              </a:rPr>
              <a:t> smör: ”det är för dyrt”. När han öppnade en bulle såg han att det fanns små bubblor inuti blåsorna, vilket talar för en kombination av jäst och bakpulver – karlsbaderdeg. Dessutom var det tydligt att bullarna var bakade på bakplåtspapper. Med hjälp av Jan Heds slutsatser kunde vi konstatera vad vi redan misstänkte Det är ingen </a:t>
            </a:r>
            <a:r>
              <a:rPr lang="sv" sz="1400">
                <a:solidFill>
                  <a:schemeClr val="dk1"/>
                </a:solidFill>
              </a:rPr>
              <a:t>professionell</a:t>
            </a:r>
            <a:r>
              <a:rPr lang="sv" sz="1400">
                <a:solidFill>
                  <a:schemeClr val="dk1"/>
                </a:solidFill>
              </a:rPr>
              <a:t> bagare utan en hemmabakare. Och att degarna ser lite olika ut skulle kunna tala för att det görs samtidigt som personen bakar annat. </a:t>
            </a:r>
            <a:endParaRPr sz="1400">
              <a:solidFill>
                <a:schemeClr val="dk1"/>
              </a:solidFill>
            </a:endParaRPr>
          </a:p>
          <a:p>
            <a:pPr indent="0" lvl="0" marL="0" rtl="0" algn="l">
              <a:lnSpc>
                <a:spcPct val="115000"/>
              </a:lnSpc>
              <a:spcBef>
                <a:spcPts val="1200"/>
              </a:spcBef>
              <a:spcAft>
                <a:spcPts val="1200"/>
              </a:spcAft>
              <a:buClr>
                <a:schemeClr val="dk1"/>
              </a:buClr>
              <a:buSzPts val="1100"/>
              <a:buFont typeface="Arial"/>
              <a:buNone/>
            </a:pPr>
            <a:r>
              <a:t/>
            </a:r>
            <a:endParaRPr sz="140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bfad354ebd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2bfad354ebd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sz="1400">
                <a:solidFill>
                  <a:schemeClr val="dk1"/>
                </a:solidFill>
              </a:rPr>
              <a:t>MARIA </a:t>
            </a:r>
            <a:endParaRPr sz="1400">
              <a:solidFill>
                <a:schemeClr val="dk1"/>
              </a:solidFill>
            </a:endParaRPr>
          </a:p>
          <a:p>
            <a:pPr indent="0" lvl="0" marL="0" rtl="0" algn="l">
              <a:lnSpc>
                <a:spcPct val="150000"/>
              </a:lnSpc>
              <a:spcBef>
                <a:spcPts val="0"/>
              </a:spcBef>
              <a:spcAft>
                <a:spcPts val="0"/>
              </a:spcAft>
              <a:buClr>
                <a:schemeClr val="dk1"/>
              </a:buClr>
              <a:buSzPts val="1100"/>
              <a:buFont typeface="Arial"/>
              <a:buNone/>
            </a:pPr>
            <a:r>
              <a:rPr lang="sv" sz="1300">
                <a:solidFill>
                  <a:schemeClr val="dk1"/>
                </a:solidFill>
              </a:rPr>
              <a:t>Tipsen strömmade in  - vi har fått över 200 tips och gått igenom allihop.</a:t>
            </a:r>
            <a:endParaRPr sz="1300">
              <a:solidFill>
                <a:schemeClr val="dk1"/>
              </a:solidFill>
            </a:endParaRPr>
          </a:p>
          <a:p>
            <a:pPr indent="0" lvl="0" marL="0" rtl="0" algn="l">
              <a:lnSpc>
                <a:spcPct val="150000"/>
              </a:lnSpc>
              <a:spcBef>
                <a:spcPts val="0"/>
              </a:spcBef>
              <a:spcAft>
                <a:spcPts val="0"/>
              </a:spcAft>
              <a:buClr>
                <a:schemeClr val="dk1"/>
              </a:buClr>
              <a:buSzPts val="1100"/>
              <a:buFont typeface="Arial"/>
              <a:buNone/>
            </a:pPr>
            <a:r>
              <a:rPr lang="sv" sz="1300">
                <a:solidFill>
                  <a:schemeClr val="dk1"/>
                </a:solidFill>
              </a:rPr>
              <a:t>Tipsen gör också  att vi får en lista över misstänkta gärningspersoner.</a:t>
            </a:r>
            <a:endParaRPr sz="1300">
              <a:solidFill>
                <a:schemeClr val="dk1"/>
              </a:solidFill>
            </a:endParaRPr>
          </a:p>
          <a:p>
            <a:pPr indent="0" lvl="0" marL="0" rtl="0" algn="l">
              <a:lnSpc>
                <a:spcPct val="150000"/>
              </a:lnSpc>
              <a:spcBef>
                <a:spcPts val="0"/>
              </a:spcBef>
              <a:spcAft>
                <a:spcPts val="0"/>
              </a:spcAft>
              <a:buClr>
                <a:schemeClr val="dk1"/>
              </a:buClr>
              <a:buSzPts val="1100"/>
              <a:buFont typeface="Arial"/>
              <a:buNone/>
            </a:pPr>
            <a:r>
              <a:rPr lang="sv" sz="1300">
                <a:solidFill>
                  <a:schemeClr val="dk1"/>
                </a:solidFill>
              </a:rPr>
              <a:t>Vi granskar allihop Flera kunde avföras: Pyromanen satt i häkte, Detektiven var utomlands, Artisten som vi kontrollerade, Mannen med skjutna hunden flyttad från stan.</a:t>
            </a:r>
            <a:endParaRPr sz="1300">
              <a:solidFill>
                <a:schemeClr val="dk1"/>
              </a:solidFill>
            </a:endParaRPr>
          </a:p>
          <a:p>
            <a:pPr indent="0" lvl="0" marL="0" rtl="0" algn="l">
              <a:lnSpc>
                <a:spcPct val="150000"/>
              </a:lnSpc>
              <a:spcBef>
                <a:spcPts val="0"/>
              </a:spcBef>
              <a:spcAft>
                <a:spcPts val="0"/>
              </a:spcAft>
              <a:buClr>
                <a:schemeClr val="dk1"/>
              </a:buClr>
              <a:buSzPts val="1100"/>
              <a:buFont typeface="Arial"/>
              <a:buNone/>
            </a:pPr>
            <a:r>
              <a:rPr lang="sv" sz="1300">
                <a:solidFill>
                  <a:schemeClr val="dk1"/>
                </a:solidFill>
              </a:rPr>
              <a:t>Utifrån den geografiska profilen valde vi att fokusera på ett specifikt område i centrala Malmö. Och med ytterligare hjälp gjorde vi faktiskt en ännu snävare geografisk profil ner på kvarter. </a:t>
            </a:r>
            <a:endParaRPr sz="1400">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f3edeec604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1f3edeec604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sz="1400"/>
              <a:t>MARIA: </a:t>
            </a:r>
            <a:endParaRPr sz="1400"/>
          </a:p>
          <a:p>
            <a:pPr indent="0" lvl="0" marL="0" rtl="0" algn="l">
              <a:spcBef>
                <a:spcPts val="0"/>
              </a:spcBef>
              <a:spcAft>
                <a:spcPts val="0"/>
              </a:spcAft>
              <a:buNone/>
            </a:pPr>
            <a:r>
              <a:rPr lang="sv" sz="1400">
                <a:solidFill>
                  <a:schemeClr val="dk1"/>
                </a:solidFill>
              </a:rPr>
              <a:t>Vi tog hjälp av den kanadensiska matematikern och polisen Kim Rossmo och placerade ut dåden på en karta för att se om vi kunde hitta något mönster. Brottsplatserna bildar en cirkel och en sådan cirkel har vi i centrala Malmö: triangeln, Rådmansvången och Möllan. Förenklat kan man då säga att där i den cirkeln bor hundplågaren. Anledningen till att det är tomt i mitten är att man inte begår brott på ”sitt kvarter”.</a:t>
            </a:r>
            <a:endParaRPr sz="1400">
              <a:solidFill>
                <a:schemeClr val="dk1"/>
              </a:solidFill>
            </a:endParaRPr>
          </a:p>
          <a:p>
            <a:pPr indent="0" lvl="0" marL="0" rtl="0" algn="l">
              <a:spcBef>
                <a:spcPts val="0"/>
              </a:spcBef>
              <a:spcAft>
                <a:spcPts val="0"/>
              </a:spcAft>
              <a:buNone/>
            </a:pPr>
            <a:r>
              <a:rPr lang="sv" sz="1400">
                <a:solidFill>
                  <a:schemeClr val="dk1"/>
                </a:solidFill>
              </a:rPr>
              <a:t>Sen gav sig spårhundarna ut och vi knackade dörr </a:t>
            </a:r>
            <a:endParaRPr sz="1400">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1f3edeec604_1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1f3edeec604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sv" sz="1300">
                <a:solidFill>
                  <a:schemeClr val="dk1"/>
                </a:solidFill>
              </a:rPr>
              <a:t>Knacka dörr </a:t>
            </a:r>
            <a:r>
              <a:rPr lang="sv" sz="1300">
                <a:solidFill>
                  <a:schemeClr val="dk1"/>
                </a:solidFill>
              </a:rPr>
              <a:t>– flera hundra lägenhetsdörrar. Vi satte upp flygblad i trapphus, i små butiker, på restauranger och på Ica.</a:t>
            </a:r>
            <a:endParaRPr sz="1300">
              <a:solidFill>
                <a:schemeClr val="dk1"/>
              </a:solidFill>
            </a:endParaRPr>
          </a:p>
          <a:p>
            <a:pPr indent="0" lvl="0" marL="0" rtl="0" algn="l">
              <a:lnSpc>
                <a:spcPct val="150000"/>
              </a:lnSpc>
              <a:spcBef>
                <a:spcPts val="0"/>
              </a:spcBef>
              <a:spcAft>
                <a:spcPts val="0"/>
              </a:spcAft>
              <a:buClr>
                <a:schemeClr val="dk1"/>
              </a:buClr>
              <a:buSzPts val="1100"/>
              <a:buFont typeface="Arial"/>
              <a:buNone/>
            </a:pPr>
            <a:r>
              <a:rPr lang="sv" sz="1300">
                <a:solidFill>
                  <a:schemeClr val="dk1"/>
                </a:solidFill>
              </a:rPr>
              <a:t>Vi kontrollerade hundregistret och kontaktade hundägare i området och hela tiden har vi med oss gärningsmannaprofilen. </a:t>
            </a:r>
            <a:endParaRPr sz="1300">
              <a:solidFill>
                <a:schemeClr val="dk1"/>
              </a:solidFill>
            </a:endParaRPr>
          </a:p>
          <a:p>
            <a:pPr indent="0" lvl="0" marL="0" rtl="0" algn="l">
              <a:lnSpc>
                <a:spcPct val="150000"/>
              </a:lnSpc>
              <a:spcBef>
                <a:spcPts val="0"/>
              </a:spcBef>
              <a:spcAft>
                <a:spcPts val="0"/>
              </a:spcAft>
              <a:buClr>
                <a:schemeClr val="dk1"/>
              </a:buClr>
              <a:buSzPts val="1100"/>
              <a:buFont typeface="Arial"/>
              <a:buNone/>
            </a:pPr>
            <a:r>
              <a:rPr lang="sv" sz="1300">
                <a:solidFill>
                  <a:schemeClr val="dk1"/>
                </a:solidFill>
              </a:rPr>
              <a:t>Vi får fler och fler tips och listan över möjliga misstänkta krymper. Vi ringar in en huvudmisstänkt. En äldre kvinna, som mestadels bor ensam. </a:t>
            </a:r>
            <a:endParaRPr sz="1300">
              <a:solidFill>
                <a:schemeClr val="dk1"/>
              </a:solidFill>
            </a:endParaRPr>
          </a:p>
          <a:p>
            <a:pPr indent="0" lvl="0" marL="0" rtl="0" algn="l">
              <a:lnSpc>
                <a:spcPct val="150000"/>
              </a:lnSpc>
              <a:spcBef>
                <a:spcPts val="0"/>
              </a:spcBef>
              <a:spcAft>
                <a:spcPts val="0"/>
              </a:spcAft>
              <a:buClr>
                <a:schemeClr val="dk1"/>
              </a:buClr>
              <a:buSzPts val="1100"/>
              <a:buFont typeface="Arial"/>
              <a:buNone/>
            </a:pPr>
            <a:r>
              <a:rPr lang="sv" sz="1300">
                <a:solidFill>
                  <a:schemeClr val="dk1"/>
                </a:solidFill>
              </a:rPr>
              <a:t>Men är hon hemma? </a:t>
            </a:r>
            <a:endParaRPr sz="1300">
              <a:solidFill>
                <a:schemeClr val="dk1"/>
              </a:solidFill>
            </a:endParaRPr>
          </a:p>
          <a:p>
            <a:pPr indent="0" lvl="0" marL="0" rtl="0" algn="l">
              <a:spcBef>
                <a:spcPts val="0"/>
              </a:spcBef>
              <a:spcAft>
                <a:spcPts val="0"/>
              </a:spcAft>
              <a:buNone/>
            </a:pPr>
            <a:r>
              <a:t/>
            </a:r>
            <a:endParaRPr sz="1400">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bfad354ebd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bfad354ebd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sz="1400"/>
              <a:t>DAN: </a:t>
            </a:r>
            <a:endParaRPr sz="1400"/>
          </a:p>
          <a:p>
            <a:pPr indent="0" lvl="0" marL="0" rtl="0" algn="l">
              <a:spcBef>
                <a:spcPts val="0"/>
              </a:spcBef>
              <a:spcAft>
                <a:spcPts val="0"/>
              </a:spcAft>
              <a:buNone/>
            </a:pPr>
            <a:r>
              <a:rPr lang="sv" sz="1400"/>
              <a:t>HUR ska vi kontroller att tanten är hemma - </a:t>
            </a:r>
            <a:endParaRPr sz="1400"/>
          </a:p>
          <a:p>
            <a:pPr indent="0" lvl="0" marL="0" rtl="0" algn="l">
              <a:spcBef>
                <a:spcPts val="0"/>
              </a:spcBef>
              <a:spcAft>
                <a:spcPts val="0"/>
              </a:spcAft>
              <a:buNone/>
            </a:pPr>
            <a:r>
              <a:rPr lang="sv" sz="1400"/>
              <a:t>Skickar minispårhund.</a:t>
            </a:r>
            <a:br>
              <a:rPr lang="sv" sz="1400"/>
            </a:br>
            <a:r>
              <a:rPr lang="sv" sz="1400"/>
              <a:t>Minispårhunden vet inte vem i huset vi misstänker.</a:t>
            </a:r>
            <a:endParaRPr sz="1400"/>
          </a:p>
          <a:p>
            <a:pPr indent="0" lvl="0" marL="0" rtl="0" algn="l">
              <a:spcBef>
                <a:spcPts val="0"/>
              </a:spcBef>
              <a:spcAft>
                <a:spcPts val="0"/>
              </a:spcAft>
              <a:buNone/>
            </a:pPr>
            <a:r>
              <a:rPr lang="sv" sz="1400"/>
              <a:t>Hon ÄR hemma.</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sv" sz="1400"/>
              <a:t>När vi går nerför trappan säger Ingrid: Det luktar bullar från den lägenheten. Och det låter som att fläkten är igång. Jag tror att den tanten bakar.</a:t>
            </a:r>
            <a:br>
              <a:rPr lang="sv" sz="1400"/>
            </a:br>
            <a:br>
              <a:rPr lang="sv" sz="1400"/>
            </a:br>
            <a:r>
              <a:rPr lang="sv" sz="1400"/>
              <a:t>Hon är hemma och hon bakar - vad gör vi nu?</a:t>
            </a:r>
            <a:endParaRPr sz="14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bfad354ed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2bfad354ed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sz="1400"/>
              <a:t>DAN: </a:t>
            </a:r>
            <a:endParaRPr sz="1400"/>
          </a:p>
          <a:p>
            <a:pPr indent="0" lvl="0" marL="0" rtl="0" algn="l">
              <a:spcBef>
                <a:spcPts val="0"/>
              </a:spcBef>
              <a:spcAft>
                <a:spcPts val="0"/>
              </a:spcAft>
              <a:buNone/>
            </a:pPr>
            <a:r>
              <a:rPr lang="sv" sz="1400"/>
              <a:t>Nattspaning.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sv" sz="1400"/>
              <a:t>Hundplågaren lägger alltid ut bullarna på natten</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sv" sz="1400"/>
              <a:t>Spana - se om tanten (eller någon annan) kommer ut</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sv" sz="1400"/>
              <a:t>Väldigt tidskrävande… vet inte hur många dagar eller veckor vi behöver sitta där</a:t>
            </a:r>
            <a:endParaRPr sz="1400"/>
          </a:p>
          <a:p>
            <a:pPr indent="0" lvl="0" marL="0" rtl="0" algn="l">
              <a:spcBef>
                <a:spcPts val="0"/>
              </a:spcBef>
              <a:spcAft>
                <a:spcPts val="0"/>
              </a:spcAft>
              <a:buNone/>
            </a:pPr>
            <a:r>
              <a:rPr lang="sv" sz="1400"/>
              <a:t>Avbryter</a:t>
            </a:r>
            <a:endParaRPr sz="1400"/>
          </a:p>
          <a:p>
            <a:pPr indent="0" lvl="0" marL="0" rtl="0" algn="l">
              <a:spcBef>
                <a:spcPts val="0"/>
              </a:spcBef>
              <a:spcAft>
                <a:spcPts val="0"/>
              </a:spcAft>
              <a:buNone/>
            </a:pPr>
            <a:r>
              <a:rPr lang="sv" sz="1400"/>
              <a:t>Stort misstag: Den natten vi avslutar vår spaning sker nästa dåd</a:t>
            </a:r>
            <a:endParaRPr sz="14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bfad354ebd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bfad354ebd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sz="1400"/>
              <a:t>MARIA: </a:t>
            </a:r>
            <a:endParaRPr sz="1400"/>
          </a:p>
          <a:p>
            <a:pPr indent="0" lvl="0" marL="0" rtl="0" algn="l">
              <a:spcBef>
                <a:spcPts val="0"/>
              </a:spcBef>
              <a:spcAft>
                <a:spcPts val="0"/>
              </a:spcAft>
              <a:buNone/>
            </a:pPr>
            <a:r>
              <a:rPr lang="sv" sz="1400">
                <a:solidFill>
                  <a:schemeClr val="dk1"/>
                </a:solidFill>
              </a:rPr>
              <a:t>När det finns fler spår att följa upp återstår bara konfrontation. </a:t>
            </a:r>
            <a:endParaRPr sz="1400">
              <a:solidFill>
                <a:schemeClr val="dk1"/>
              </a:solidFill>
            </a:endParaRPr>
          </a:p>
          <a:p>
            <a:pPr indent="0" lvl="0" marL="0" rtl="0" algn="l">
              <a:spcBef>
                <a:spcPts val="0"/>
              </a:spcBef>
              <a:spcAft>
                <a:spcPts val="0"/>
              </a:spcAft>
              <a:buNone/>
            </a:pPr>
            <a:r>
              <a:rPr lang="sv" sz="1400">
                <a:solidFill>
                  <a:schemeClr val="dk1"/>
                </a:solidFill>
              </a:rPr>
              <a:t>Vi begav oss till kvinnans lägenhet i centrala Malmö. Vi presenterade oss och kvinnan kände till dåden mot hundar och hon hade sett våra flygblad. Men på en rak fråga om hennes inblandning nekar hon: ”</a:t>
            </a:r>
            <a:r>
              <a:rPr lang="sv" sz="1400"/>
              <a:t>Jag har ingenting med det här att göra”.</a:t>
            </a:r>
            <a:endParaRPr sz="1400"/>
          </a:p>
          <a:p>
            <a:pPr indent="0" lvl="0" marL="0" rtl="0" algn="l">
              <a:spcBef>
                <a:spcPts val="0"/>
              </a:spcBef>
              <a:spcAft>
                <a:spcPts val="0"/>
              </a:spcAft>
              <a:buNone/>
            </a:pPr>
            <a:r>
              <a:rPr lang="sv" sz="1400">
                <a:solidFill>
                  <a:schemeClr val="dk1"/>
                </a:solidFill>
              </a:rPr>
              <a:t>Efter samtalet kommer tvivel. Är det rätt person? Men sedan upphör hunddåden i nio månader. Var det hon? Blev hon skrämd?</a:t>
            </a:r>
            <a:endParaRPr sz="1400">
              <a:solidFill>
                <a:schemeClr val="dk1"/>
              </a:solidFill>
            </a:endParaRPr>
          </a:p>
          <a:p>
            <a:pPr indent="0" lvl="0" marL="0" rtl="0" algn="l">
              <a:spcBef>
                <a:spcPts val="0"/>
              </a:spcBef>
              <a:spcAft>
                <a:spcPts val="0"/>
              </a:spcAft>
              <a:buNone/>
            </a:pPr>
            <a:r>
              <a:rPr lang="sv" sz="1400">
                <a:solidFill>
                  <a:schemeClr val="dk1"/>
                </a:solidFill>
              </a:rPr>
              <a:t>Och vi vet utifrån gärningsmannaprofilen att en person som gör detta sällan bara slutar, Men som Mark på FBI </a:t>
            </a:r>
            <a:r>
              <a:rPr lang="sv" sz="1400">
                <a:solidFill>
                  <a:schemeClr val="dk1"/>
                </a:solidFill>
              </a:rPr>
              <a:t>också</a:t>
            </a:r>
            <a:r>
              <a:rPr lang="sv" sz="1400">
                <a:solidFill>
                  <a:schemeClr val="dk1"/>
                </a:solidFill>
              </a:rPr>
              <a:t> påpekade är det inget ovanligt att en gärningsperson tar ett uppehåll. Det kan handla om att man reser bort. Blir sjuk. Eller att man har blivit skrämd.</a:t>
            </a:r>
            <a:r>
              <a:rPr lang="sv" sz="1400">
                <a:solidFill>
                  <a:schemeClr val="dk1"/>
                </a:solidFill>
              </a:rPr>
              <a:t> </a:t>
            </a:r>
            <a:endParaRPr sz="1400">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30f514360c2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30f514360c2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bfad354ebd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2bfad354ebd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sz="1400"/>
              <a:t>DAN: </a:t>
            </a:r>
            <a:endParaRPr sz="1400"/>
          </a:p>
          <a:p>
            <a:pPr indent="0" lvl="0" marL="0" rtl="0" algn="l">
              <a:spcBef>
                <a:spcPts val="0"/>
              </a:spcBef>
              <a:spcAft>
                <a:spcPts val="0"/>
              </a:spcAft>
              <a:buNone/>
            </a:pPr>
            <a:r>
              <a:rPr lang="sv" sz="1400"/>
              <a:t>MEN Nu har den riktiga hundplågaren satt fart igen.</a:t>
            </a:r>
            <a:br>
              <a:rPr lang="sv" sz="1400"/>
            </a:br>
            <a:r>
              <a:rPr lang="sv" sz="1400"/>
              <a:t>Den 19 januari 2024: Hundplågaren slår till igen.</a:t>
            </a:r>
            <a:br>
              <a:rPr lang="sv" sz="1400"/>
            </a:br>
            <a:r>
              <a:rPr lang="sv" sz="1400">
                <a:solidFill>
                  <a:schemeClr val="dk1"/>
                </a:solidFill>
                <a:highlight>
                  <a:srgbClr val="FFFFFF"/>
                </a:highlight>
              </a:rPr>
              <a:t>Delphine Palluat de Besset upptäckte de nya hundbullarna när hennes Frosty nappade åt sig en och höll på att äta upp den. Hon beskriver en känsla av äckel blandad med ilska över hundplågarens senaste dåd.</a:t>
            </a:r>
            <a:endParaRPr sz="14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14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bfad354ebd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2bfad354ebd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sz="1400"/>
              <a:t>DAN</a:t>
            </a:r>
            <a:endParaRPr sz="1400"/>
          </a:p>
          <a:p>
            <a:pPr indent="0" lvl="0" marL="0" rtl="0" algn="l">
              <a:spcBef>
                <a:spcPts val="0"/>
              </a:spcBef>
              <a:spcAft>
                <a:spcPts val="0"/>
              </a:spcAft>
              <a:buNone/>
            </a:pPr>
            <a:r>
              <a:rPr lang="sv" sz="1400"/>
              <a:t>Jakten på Malmös hundplågare fortsättare.</a:t>
            </a:r>
            <a:br>
              <a:rPr lang="sv" sz="1400"/>
            </a:br>
            <a:r>
              <a:rPr lang="sv" sz="1400"/>
              <a:t>Spårhundarnas arbete fortsätter</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sv" sz="1400"/>
              <a:t>Vi ger oss inte - har fortfarande en hel del idéer om vilka spår vi ska följa</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sv" sz="1400"/>
              <a:t>Tipsa oss gärna! </a:t>
            </a:r>
            <a:br>
              <a:rPr lang="sv" sz="1400"/>
            </a:br>
            <a:endParaRPr sz="1400"/>
          </a:p>
          <a:p>
            <a:pPr indent="0" lvl="0" marL="0" rtl="0" algn="l">
              <a:spcBef>
                <a:spcPts val="0"/>
              </a:spcBef>
              <a:spcAft>
                <a:spcPts val="0"/>
              </a:spcAft>
              <a:buNone/>
            </a:pPr>
            <a:r>
              <a:rPr lang="sv" sz="1400"/>
              <a:t>Frågor?</a:t>
            </a:r>
            <a:endParaRPr sz="14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2bfad354ebd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2bfad354ebd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rPr lang="sv" sz="1400">
                <a:solidFill>
                  <a:schemeClr val="dk1"/>
                </a:solidFill>
              </a:rPr>
              <a:t>Mysteriet med hundplågaren i Malmö har pågått i flera år. Här är labradoren Molly. Hon var en av de första som föll offer för hundplågaren</a:t>
            </a:r>
            <a:r>
              <a:rPr lang="sv" sz="1400"/>
              <a:t>. I februari för tre år sedan fick Molly tag på en bulle när hon och hennes matte Anna-Lenah Tornberg ute på en helt vanlig morgonrunda i Pildammsparken. De åkte till djursjukhuset och efter röntgen opererade de ut sextio tavelspikar.</a:t>
            </a:r>
            <a:endParaRPr sz="140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1f3edeec604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1f3edeec604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f3edeec604_1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1f3edeec604_1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30f514360c2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30f514360c2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1f3edeec604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1f3edeec604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bfad354ebd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2bfad354ebd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sz="1400"/>
              <a:t>DAN</a:t>
            </a:r>
            <a:endParaRPr sz="1400"/>
          </a:p>
          <a:p>
            <a:pPr indent="0" lvl="0" marL="0" rtl="0" algn="l">
              <a:spcBef>
                <a:spcPts val="0"/>
              </a:spcBef>
              <a:spcAft>
                <a:spcPts val="0"/>
              </a:spcAft>
              <a:buNone/>
            </a:pPr>
            <a:r>
              <a:rPr lang="sv" sz="1400"/>
              <a:t>Tipsa oss gärna!</a:t>
            </a:r>
            <a:endParaRPr sz="1400"/>
          </a:p>
          <a:p>
            <a:pPr indent="0" lvl="0" marL="0" rtl="0" algn="l">
              <a:spcBef>
                <a:spcPts val="0"/>
              </a:spcBef>
              <a:spcAft>
                <a:spcPts val="0"/>
              </a:spcAft>
              <a:buNone/>
            </a:pPr>
            <a:r>
              <a:rPr lang="sv" sz="1400"/>
              <a:t>Läs våra reportage på Sydsvenskan. se </a:t>
            </a:r>
            <a:endParaRPr sz="1400"/>
          </a:p>
          <a:p>
            <a:pPr indent="0" lvl="0" marL="0" rtl="0" algn="l">
              <a:spcBef>
                <a:spcPts val="0"/>
              </a:spcBef>
              <a:spcAft>
                <a:spcPts val="0"/>
              </a:spcAft>
              <a:buNone/>
            </a:pPr>
            <a:r>
              <a:rPr lang="sv" sz="1400"/>
              <a:t>Sök på Spårhundarna</a:t>
            </a:r>
            <a:endParaRPr sz="1400"/>
          </a:p>
          <a:p>
            <a:pPr indent="0" lvl="0" marL="0" rtl="0" algn="l">
              <a:spcBef>
                <a:spcPts val="0"/>
              </a:spcBef>
              <a:spcAft>
                <a:spcPts val="0"/>
              </a:spcAft>
              <a:buNone/>
            </a:pPr>
            <a:r>
              <a:rPr lang="sv" sz="1400"/>
              <a:t>Lyssna på vår podd Sydsvenskan Dok Spårhundarna. </a:t>
            </a:r>
            <a:endParaRPr sz="1400"/>
          </a:p>
          <a:p>
            <a:pPr indent="0" lvl="0" marL="0" rtl="0" algn="l">
              <a:spcBef>
                <a:spcPts val="0"/>
              </a:spcBef>
              <a:spcAft>
                <a:spcPts val="0"/>
              </a:spcAft>
              <a:buNone/>
            </a:pPr>
            <a:r>
              <a:rPr lang="sv" sz="1400"/>
              <a:t>7 avsnitt X cirka 20 minuter </a:t>
            </a:r>
            <a:endParaRPr sz="1400"/>
          </a:p>
          <a:p>
            <a:pPr indent="0" lvl="0" marL="0" rtl="0" algn="l">
              <a:spcBef>
                <a:spcPts val="0"/>
              </a:spcBef>
              <a:spcAft>
                <a:spcPts val="0"/>
              </a:spcAft>
              <a:buNone/>
            </a:pPr>
            <a:r>
              <a:rPr lang="sv" sz="1400"/>
              <a:t>Finns där poddar finns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sv" sz="1400"/>
              <a:t>Tipsa oss gärna!</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sv" sz="1400"/>
              <a:t> </a:t>
            </a:r>
            <a:endParaRPr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bfad354ebd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bfad354ebd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sz="1400"/>
              <a:t>Det här är hundplågarens metod: Små bakade brödbullar som är fylld med spikar, vassa glasskärvor eller knivskarpa metallstjärnor.</a:t>
            </a:r>
            <a:endParaRPr sz="1400"/>
          </a:p>
          <a:p>
            <a:pPr indent="0" lvl="0" marL="0" rtl="0" algn="l">
              <a:spcBef>
                <a:spcPts val="0"/>
              </a:spcBef>
              <a:spcAft>
                <a:spcPts val="0"/>
              </a:spcAft>
              <a:buNone/>
            </a:pPr>
            <a:r>
              <a:t/>
            </a:r>
            <a:endParaRPr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30f514360c2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30f514360c2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Här är vår karta över dåden. Som ni ser: Det har hänt över hundra gånger. De röda prickarna: brödbullar med vassa föremål. De gula prickarna: pölser och köttbitar med vassa metallföremål.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bfad354ebd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2bfad354ebd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sz="1400"/>
              <a:t>MARIA: </a:t>
            </a:r>
            <a:endParaRPr sz="1400"/>
          </a:p>
          <a:p>
            <a:pPr indent="0" lvl="0" marL="0" rtl="0" algn="l">
              <a:spcBef>
                <a:spcPts val="0"/>
              </a:spcBef>
              <a:spcAft>
                <a:spcPts val="0"/>
              </a:spcAft>
              <a:buNone/>
            </a:pPr>
            <a:r>
              <a:rPr lang="sv" sz="1400"/>
              <a:t>Det var bullar med små metallstjärnor som </a:t>
            </a:r>
            <a:r>
              <a:rPr lang="sv" sz="1400"/>
              <a:t>welschterriern Bruno fick i sig för två år sedan året</a:t>
            </a:r>
            <a:r>
              <a:rPr lang="sv" sz="1400"/>
              <a:t>. Precis som Molly skedde det under en promenad i Pildammsparken. Här är en röntgenbild från hans mage där det går att se de knivskarp</a:t>
            </a:r>
            <a:r>
              <a:rPr lang="sv" sz="1400">
                <a:solidFill>
                  <a:schemeClr val="dk1"/>
                </a:solidFill>
              </a:rPr>
              <a:t>a metallstjärnorna.</a:t>
            </a:r>
            <a:r>
              <a:rPr lang="sv" sz="1400">
                <a:solidFill>
                  <a:schemeClr val="dk1"/>
                </a:solidFill>
              </a:rPr>
              <a:t> De små stjärnor är klippta med </a:t>
            </a:r>
            <a:r>
              <a:rPr lang="sv" sz="1400">
                <a:solidFill>
                  <a:schemeClr val="dk1"/>
                </a:solidFill>
              </a:rPr>
              <a:t>precision</a:t>
            </a:r>
            <a:r>
              <a:rPr lang="sv" sz="1400">
                <a:solidFill>
                  <a:schemeClr val="dk1"/>
                </a:solidFill>
              </a:rPr>
              <a:t> och kan trasa sönder en hunds inre och de kan förblöda inifrån.</a:t>
            </a:r>
            <a:endParaRPr sz="1400">
              <a:solidFill>
                <a:schemeClr val="dk1"/>
              </a:solidFill>
            </a:endParaRPr>
          </a:p>
          <a:p>
            <a:pPr indent="0" lvl="0" marL="0" rtl="0" algn="l">
              <a:spcBef>
                <a:spcPts val="0"/>
              </a:spcBef>
              <a:spcAft>
                <a:spcPts val="0"/>
              </a:spcAft>
              <a:buNone/>
            </a:pPr>
            <a:r>
              <a:t/>
            </a:r>
            <a:endParaRPr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bfad354ebd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bfad354ebd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sv" sz="1400"/>
              <a:t>Märkte engagemanget</a:t>
            </a:r>
            <a:endParaRPr sz="1400"/>
          </a:p>
          <a:p>
            <a:pPr indent="-317500" lvl="0" marL="457200" rtl="0" algn="l">
              <a:spcBef>
                <a:spcPts val="0"/>
              </a:spcBef>
              <a:spcAft>
                <a:spcPts val="0"/>
              </a:spcAft>
              <a:buSzPts val="1400"/>
              <a:buChar char="●"/>
            </a:pPr>
            <a:r>
              <a:rPr lang="sv" sz="1400"/>
              <a:t>Åt lunch, pratade om: VEM är det som gör detta? VARFÖR? HUR kan vi hitta?</a:t>
            </a:r>
            <a:br>
              <a:rPr lang="sv" sz="1400"/>
            </a:br>
            <a:r>
              <a:rPr lang="sv" sz="1400"/>
              <a:t>• Ska vi inte satsa helhjärtat på detta?</a:t>
            </a:r>
            <a:br>
              <a:rPr lang="sv" sz="1400"/>
            </a:br>
            <a:r>
              <a:rPr lang="sv" sz="1400"/>
              <a:t>• Vi ska heta Spårhundarna</a:t>
            </a:r>
            <a:br>
              <a:rPr lang="sv" sz="1400"/>
            </a:br>
            <a:r>
              <a:rPr lang="sv" sz="1400"/>
              <a:t>• Vi ska ha med en hund!</a:t>
            </a:r>
            <a:endParaRPr sz="1400"/>
          </a:p>
          <a:p>
            <a:pPr indent="0" lvl="0" marL="0" rtl="0" algn="l">
              <a:spcBef>
                <a:spcPts val="0"/>
              </a:spcBef>
              <a:spcAft>
                <a:spcPts val="0"/>
              </a:spcAft>
              <a:buNone/>
            </a:pPr>
            <a:r>
              <a:rPr lang="sv" sz="1400"/>
              <a:t>Foxterriern Puck. </a:t>
            </a:r>
            <a:endParaRPr sz="1400"/>
          </a:p>
          <a:p>
            <a:pPr indent="0" lvl="0" marL="0" rtl="0" algn="l">
              <a:spcBef>
                <a:spcPts val="0"/>
              </a:spcBef>
              <a:spcAft>
                <a:spcPts val="0"/>
              </a:spcAft>
              <a:buNone/>
            </a:pPr>
            <a:r>
              <a:rPr lang="sv" sz="1400"/>
              <a:t>Modig - envis - släpper aldrig ett spår</a:t>
            </a:r>
            <a:endParaRPr sz="1400"/>
          </a:p>
          <a:p>
            <a:pPr indent="0" lvl="0" marL="0" rtl="0" algn="l">
              <a:spcBef>
                <a:spcPts val="0"/>
              </a:spcBef>
              <a:spcAft>
                <a:spcPts val="0"/>
              </a:spcAft>
              <a:buNone/>
            </a:pPr>
            <a:r>
              <a:rPr lang="sv" sz="1400"/>
              <a:t>Vi vill berätta det här ur hundens och hundägarnas perspektiv</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sv" sz="1400"/>
              <a:t>Det här konceptet med en grupp coola detektiver plus en hund har också tunga kulturella förebilder.</a:t>
            </a:r>
            <a:endParaRPr sz="1400"/>
          </a:p>
          <a:p>
            <a:pPr indent="0" lvl="0" marL="0" rtl="0" algn="l">
              <a:spcBef>
                <a:spcPts val="0"/>
              </a:spcBef>
              <a:spcAft>
                <a:spcPts val="0"/>
              </a:spcAft>
              <a:buNone/>
            </a:pPr>
            <a:r>
              <a:t/>
            </a:r>
            <a:endParaRPr sz="14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1f3edeec60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1f3edeec60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sv" sz="1400">
                <a:solidFill>
                  <a:schemeClr val="dk1"/>
                </a:solidFill>
              </a:rPr>
              <a:t>Jag tror att vi alla har sett eller hört talas om serien Scooby-Doo, där ett gäng ungdomar löser mysterier tillsammans med sin hund</a:t>
            </a:r>
            <a:endParaRPr sz="1400">
              <a:solidFill>
                <a:schemeClr val="dk1"/>
              </a:solidFill>
            </a:endParaRPr>
          </a:p>
          <a:p>
            <a:pPr indent="0" lvl="0" marL="0" rtl="0" algn="l">
              <a:spcBef>
                <a:spcPts val="0"/>
              </a:spcBef>
              <a:spcAft>
                <a:spcPts val="0"/>
              </a:spcAft>
              <a:buClr>
                <a:schemeClr val="dk1"/>
              </a:buClr>
              <a:buSzPts val="1100"/>
              <a:buFont typeface="Arial"/>
              <a:buNone/>
            </a:pPr>
            <a:r>
              <a:rPr lang="sv" sz="1400">
                <a:solidFill>
                  <a:schemeClr val="dk1"/>
                </a:solidFill>
              </a:rPr>
              <a:t>Eller Enid Blytons “Vi Fem”-böcker, där några barn och deras modiga hund löser mysterier.</a:t>
            </a:r>
            <a:endParaRPr sz="1400">
              <a:solidFill>
                <a:schemeClr val="dk1"/>
              </a:solidFill>
            </a:endParaRPr>
          </a:p>
          <a:p>
            <a:pPr indent="0" lvl="0" marL="0" rtl="0" algn="l">
              <a:spcBef>
                <a:spcPts val="0"/>
              </a:spcBef>
              <a:spcAft>
                <a:spcPts val="0"/>
              </a:spcAft>
              <a:buClr>
                <a:schemeClr val="dk1"/>
              </a:buClr>
              <a:buSzPts val="1100"/>
              <a:buFont typeface="Arial"/>
              <a:buNone/>
            </a:pPr>
            <a:r>
              <a:rPr lang="sv" sz="1400">
                <a:solidFill>
                  <a:schemeClr val="dk1"/>
                </a:solidFill>
              </a:rPr>
              <a:t>Den känslan ville vi komma åt.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30f514360c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30f514360c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sv"/>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4.jp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2.jp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6.jp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0.jp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drive.google.com/file/d/1GmERLvQaRCgXXk5A_mx-InIUgYw_8seL/view" TargetMode="External"/><Relationship Id="rId4" Type="http://schemas.openxmlformats.org/officeDocument/2006/relationships/image" Target="../media/image1.png"/><Relationship Id="rId5"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4.jp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7.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3.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1.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8.jpg"/><Relationship Id="rId4" Type="http://schemas.openxmlformats.org/officeDocument/2006/relationships/image" Target="../media/image28.jpg"/><Relationship Id="rId5" Type="http://schemas.openxmlformats.org/officeDocument/2006/relationships/image" Target="../media/image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5.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9.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5.jpg"/><Relationship Id="rId4" Type="http://schemas.openxmlformats.org/officeDocument/2006/relationships/image" Target="../media/image34.png"/><Relationship Id="rId5" Type="http://schemas.openxmlformats.org/officeDocument/2006/relationships/image" Target="../media/image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2.jp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3.png"/><Relationship Id="rId4" Type="http://schemas.openxmlformats.org/officeDocument/2006/relationships/image" Target="../media/image30.png"/><Relationship Id="rId5" Type="http://schemas.openxmlformats.org/officeDocument/2006/relationships/image" Target="../media/image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hyperlink" Target="mailto:sparhundarna@sydsvenskan.se" TargetMode="Externa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jpg"/><Relationship Id="rId4" Type="http://schemas.openxmlformats.org/officeDocument/2006/relationships/image" Target="../media/image9.jpg"/><Relationship Id="rId5" Type="http://schemas.openxmlformats.org/officeDocument/2006/relationships/image" Target="../media/image11.jpg"/><Relationship Id="rId6"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jpg"/><Relationship Id="rId4" Type="http://schemas.openxmlformats.org/officeDocument/2006/relationships/image" Target="../media/image15.jpg"/><Relationship Id="rId5"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jp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8.jpg"/><Relationship Id="rId5"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0" y="-606300"/>
            <a:ext cx="8520600" cy="15819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sv"/>
              <a:t>S</a:t>
            </a:r>
            <a:endParaRPr/>
          </a:p>
        </p:txBody>
      </p:sp>
      <p:pic>
        <p:nvPicPr>
          <p:cNvPr id="56" name="Google Shape;56;p13"/>
          <p:cNvPicPr preferRelativeResize="0"/>
          <p:nvPr/>
        </p:nvPicPr>
        <p:blipFill rotWithShape="1">
          <a:blip r:embed="rId3">
            <a:alphaModFix/>
          </a:blip>
          <a:srcRect b="4620" l="0" r="-7319" t="4611"/>
          <a:stretch/>
        </p:blipFill>
        <p:spPr>
          <a:xfrm>
            <a:off x="0" y="0"/>
            <a:ext cx="9144000" cy="5143500"/>
          </a:xfrm>
          <a:prstGeom prst="rect">
            <a:avLst/>
          </a:prstGeom>
          <a:noFill/>
          <a:ln>
            <a:noFill/>
          </a:ln>
        </p:spPr>
      </p:pic>
      <p:sp>
        <p:nvSpPr>
          <p:cNvPr id="57" name="Google Shape;57;p13"/>
          <p:cNvSpPr txBox="1"/>
          <p:nvPr/>
        </p:nvSpPr>
        <p:spPr>
          <a:xfrm>
            <a:off x="852050" y="31275"/>
            <a:ext cx="7277700" cy="128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 sz="5900">
                <a:solidFill>
                  <a:schemeClr val="dk1"/>
                </a:solidFill>
                <a:latin typeface="Merriweather"/>
                <a:ea typeface="Merriweather"/>
                <a:cs typeface="Merriweather"/>
                <a:sym typeface="Merriweather"/>
              </a:rPr>
              <a:t>Spårhundarna</a:t>
            </a:r>
            <a:endParaRPr sz="5900">
              <a:solidFill>
                <a:schemeClr val="dk1"/>
              </a:solidFill>
              <a:latin typeface="Merriweather"/>
              <a:ea typeface="Merriweather"/>
              <a:cs typeface="Merriweather"/>
              <a:sym typeface="Merriweather"/>
            </a:endParaRPr>
          </a:p>
        </p:txBody>
      </p:sp>
      <p:pic>
        <p:nvPicPr>
          <p:cNvPr id="58" name="Google Shape;58;p13"/>
          <p:cNvPicPr preferRelativeResize="0"/>
          <p:nvPr/>
        </p:nvPicPr>
        <p:blipFill>
          <a:blip r:embed="rId4">
            <a:alphaModFix/>
          </a:blip>
          <a:stretch>
            <a:fillRect/>
          </a:stretch>
        </p:blipFill>
        <p:spPr>
          <a:xfrm>
            <a:off x="8267025" y="4308501"/>
            <a:ext cx="876974" cy="835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30" name="Google Shape;130;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31" name="Google Shape;131;p22"/>
          <p:cNvPicPr preferRelativeResize="0"/>
          <p:nvPr/>
        </p:nvPicPr>
        <p:blipFill>
          <a:blip r:embed="rId3">
            <a:alphaModFix/>
          </a:blip>
          <a:stretch>
            <a:fillRect/>
          </a:stretch>
        </p:blipFill>
        <p:spPr>
          <a:xfrm>
            <a:off x="8267025" y="4308501"/>
            <a:ext cx="876974" cy="835000"/>
          </a:xfrm>
          <a:prstGeom prst="rect">
            <a:avLst/>
          </a:prstGeom>
          <a:noFill/>
          <a:ln>
            <a:noFill/>
          </a:ln>
        </p:spPr>
      </p:pic>
      <p:pic>
        <p:nvPicPr>
          <p:cNvPr id="132" name="Google Shape;132;p22"/>
          <p:cNvPicPr preferRelativeResize="0"/>
          <p:nvPr/>
        </p:nvPicPr>
        <p:blipFill>
          <a:blip r:embed="rId4">
            <a:alphaModFix/>
          </a:blip>
          <a:stretch>
            <a:fillRect/>
          </a:stretch>
        </p:blipFill>
        <p:spPr>
          <a:xfrm>
            <a:off x="829518" y="0"/>
            <a:ext cx="7130864"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38" name="Google Shape;138;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39" name="Google Shape;139;p23"/>
          <p:cNvPicPr preferRelativeResize="0"/>
          <p:nvPr/>
        </p:nvPicPr>
        <p:blipFill rotWithShape="1">
          <a:blip r:embed="rId3">
            <a:alphaModFix/>
          </a:blip>
          <a:srcRect b="4611" l="0" r="0" t="4620"/>
          <a:stretch/>
        </p:blipFill>
        <p:spPr>
          <a:xfrm>
            <a:off x="1864075" y="-463250"/>
            <a:ext cx="5415849" cy="6070001"/>
          </a:xfrm>
          <a:prstGeom prst="rect">
            <a:avLst/>
          </a:prstGeom>
          <a:noFill/>
          <a:ln>
            <a:noFill/>
          </a:ln>
        </p:spPr>
      </p:pic>
      <p:pic>
        <p:nvPicPr>
          <p:cNvPr id="140" name="Google Shape;140;p23"/>
          <p:cNvPicPr preferRelativeResize="0"/>
          <p:nvPr/>
        </p:nvPicPr>
        <p:blipFill>
          <a:blip r:embed="rId4">
            <a:alphaModFix/>
          </a:blip>
          <a:stretch>
            <a:fillRect/>
          </a:stretch>
        </p:blipFill>
        <p:spPr>
          <a:xfrm>
            <a:off x="8267025" y="4308501"/>
            <a:ext cx="876974" cy="835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4"/>
          <p:cNvSpPr txBox="1"/>
          <p:nvPr>
            <p:ph type="title"/>
          </p:nvPr>
        </p:nvSpPr>
        <p:spPr>
          <a:xfrm>
            <a:off x="311700" y="1747225"/>
            <a:ext cx="8520600" cy="3396300"/>
          </a:xfrm>
          <a:prstGeom prst="rect">
            <a:avLst/>
          </a:prstGeom>
        </p:spPr>
        <p:txBody>
          <a:bodyPr anchorCtr="0" anchor="t" bIns="91425" lIns="91425" spcFirstLastPara="1" rIns="91425" wrap="square" tIns="91425">
            <a:normAutofit/>
          </a:bodyPr>
          <a:lstStyle/>
          <a:p>
            <a:pPr indent="-406400" lvl="0" marL="457200" rtl="0" algn="l">
              <a:spcBef>
                <a:spcPts val="0"/>
              </a:spcBef>
              <a:spcAft>
                <a:spcPts val="0"/>
              </a:spcAft>
              <a:buSzPts val="2800"/>
              <a:buFont typeface="Merriweather"/>
              <a:buChar char="●"/>
            </a:pPr>
            <a:r>
              <a:rPr lang="sv">
                <a:latin typeface="Merriweather"/>
                <a:ea typeface="Merriweather"/>
                <a:cs typeface="Merriweather"/>
                <a:sym typeface="Merriweather"/>
              </a:rPr>
              <a:t>G</a:t>
            </a:r>
            <a:r>
              <a:rPr lang="sv">
                <a:latin typeface="Merriweather"/>
                <a:ea typeface="Merriweather"/>
                <a:cs typeface="Merriweather"/>
                <a:sym typeface="Merriweather"/>
              </a:rPr>
              <a:t>rävande journalistik  + ”De 5 på tyvejagt” </a:t>
            </a:r>
            <a:endParaRPr>
              <a:latin typeface="Merriweather"/>
              <a:ea typeface="Merriweather"/>
              <a:cs typeface="Merriweather"/>
              <a:sym typeface="Merriweather"/>
            </a:endParaRPr>
          </a:p>
          <a:p>
            <a:pPr indent="0" lvl="0" marL="457200" rtl="0" algn="l">
              <a:spcBef>
                <a:spcPts val="0"/>
              </a:spcBef>
              <a:spcAft>
                <a:spcPts val="0"/>
              </a:spcAft>
              <a:buNone/>
            </a:pPr>
            <a:r>
              <a:t/>
            </a:r>
            <a:endParaRPr>
              <a:latin typeface="Merriweather"/>
              <a:ea typeface="Merriweather"/>
              <a:cs typeface="Merriweather"/>
              <a:sym typeface="Merriweather"/>
            </a:endParaRPr>
          </a:p>
          <a:p>
            <a:pPr indent="-406400" lvl="0" marL="457200" rtl="0" algn="l">
              <a:spcBef>
                <a:spcPts val="0"/>
              </a:spcBef>
              <a:spcAft>
                <a:spcPts val="0"/>
              </a:spcAft>
              <a:buSzPts val="2800"/>
              <a:buFont typeface="Merriweather"/>
              <a:buChar char="●"/>
            </a:pPr>
            <a:r>
              <a:rPr lang="sv">
                <a:latin typeface="Merriweather"/>
                <a:ea typeface="Merriweather"/>
                <a:cs typeface="Merriweather"/>
                <a:sym typeface="Merriweather"/>
              </a:rPr>
              <a:t>Vi löser mysteriet – ihop med läsare och lyssnare!</a:t>
            </a:r>
            <a:endParaRPr>
              <a:latin typeface="Merriweather"/>
              <a:ea typeface="Merriweather"/>
              <a:cs typeface="Merriweather"/>
              <a:sym typeface="Merriweather"/>
            </a:endParaRPr>
          </a:p>
          <a:p>
            <a:pPr indent="0" lvl="0" marL="457200" rtl="0" algn="l">
              <a:spcBef>
                <a:spcPts val="0"/>
              </a:spcBef>
              <a:spcAft>
                <a:spcPts val="0"/>
              </a:spcAft>
              <a:buNone/>
            </a:pPr>
            <a:r>
              <a:t/>
            </a:r>
            <a:endParaRPr>
              <a:latin typeface="Merriweather"/>
              <a:ea typeface="Merriweather"/>
              <a:cs typeface="Merriweather"/>
              <a:sym typeface="Merriweather"/>
            </a:endParaRPr>
          </a:p>
          <a:p>
            <a:pPr indent="-406400" lvl="0" marL="457200" rtl="0" algn="l">
              <a:spcBef>
                <a:spcPts val="0"/>
              </a:spcBef>
              <a:spcAft>
                <a:spcPts val="0"/>
              </a:spcAft>
              <a:buSzPts val="2800"/>
              <a:buChar char="●"/>
            </a:pPr>
            <a:r>
              <a:rPr lang="sv">
                <a:latin typeface="Merriweather"/>
                <a:ea typeface="Merriweather"/>
                <a:cs typeface="Merriweather"/>
                <a:sym typeface="Merriweather"/>
              </a:rPr>
              <a:t>Skapa e</a:t>
            </a:r>
            <a:r>
              <a:rPr lang="sv">
                <a:latin typeface="Merriweather"/>
                <a:ea typeface="Merriweather"/>
                <a:cs typeface="Merriweather"/>
                <a:sym typeface="Merriweather"/>
              </a:rPr>
              <a:t>ngagemang – som sprider sig.</a:t>
            </a:r>
            <a:endParaRPr/>
          </a:p>
        </p:txBody>
      </p:sp>
      <p:sp>
        <p:nvSpPr>
          <p:cNvPr id="146" name="Google Shape;146;p24"/>
          <p:cNvSpPr txBox="1"/>
          <p:nvPr/>
        </p:nvSpPr>
        <p:spPr>
          <a:xfrm>
            <a:off x="1008650" y="358275"/>
            <a:ext cx="7600800" cy="138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7200">
                <a:solidFill>
                  <a:schemeClr val="dk1"/>
                </a:solidFill>
                <a:latin typeface="Merriweather"/>
                <a:ea typeface="Merriweather"/>
                <a:cs typeface="Merriweather"/>
                <a:sym typeface="Merriweather"/>
              </a:rPr>
              <a:t>Spårhundarna</a:t>
            </a:r>
            <a:endParaRPr b="1" sz="7200">
              <a:solidFill>
                <a:schemeClr val="dk1"/>
              </a:solidFill>
              <a:latin typeface="Merriweather"/>
              <a:ea typeface="Merriweather"/>
              <a:cs typeface="Merriweather"/>
              <a:sym typeface="Merriweather"/>
            </a:endParaRPr>
          </a:p>
        </p:txBody>
      </p:sp>
      <p:pic>
        <p:nvPicPr>
          <p:cNvPr id="147" name="Google Shape;147;p24"/>
          <p:cNvPicPr preferRelativeResize="0"/>
          <p:nvPr/>
        </p:nvPicPr>
        <p:blipFill>
          <a:blip r:embed="rId3">
            <a:alphaModFix/>
          </a:blip>
          <a:stretch>
            <a:fillRect/>
          </a:stretch>
        </p:blipFill>
        <p:spPr>
          <a:xfrm>
            <a:off x="8267025" y="4308501"/>
            <a:ext cx="876974" cy="835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5"/>
          <p:cNvSpPr txBox="1"/>
          <p:nvPr>
            <p:ph type="title"/>
          </p:nvPr>
        </p:nvSpPr>
        <p:spPr>
          <a:xfrm>
            <a:off x="296125" y="1747275"/>
            <a:ext cx="9018900" cy="3302700"/>
          </a:xfrm>
          <a:prstGeom prst="rect">
            <a:avLst/>
          </a:prstGeom>
        </p:spPr>
        <p:txBody>
          <a:bodyPr anchorCtr="0" anchor="t" bIns="91425" lIns="91425" spcFirstLastPara="1" rIns="91425" wrap="square" tIns="91425">
            <a:normAutofit/>
          </a:bodyPr>
          <a:lstStyle/>
          <a:p>
            <a:pPr indent="-406400" lvl="0" marL="457200" rtl="0" algn="l">
              <a:spcBef>
                <a:spcPts val="0"/>
              </a:spcBef>
              <a:spcAft>
                <a:spcPts val="0"/>
              </a:spcAft>
              <a:buSzPts val="2800"/>
              <a:buFont typeface="Merriweather"/>
              <a:buChar char="●"/>
            </a:pPr>
            <a:r>
              <a:rPr lang="sv">
                <a:latin typeface="Merriweather"/>
                <a:ea typeface="Merriweather"/>
                <a:cs typeface="Merriweather"/>
                <a:sym typeface="Merriweather"/>
              </a:rPr>
              <a:t>Klassiska journalistiska metoder.</a:t>
            </a:r>
            <a:endParaRPr>
              <a:latin typeface="Merriweather"/>
              <a:ea typeface="Merriweather"/>
              <a:cs typeface="Merriweather"/>
              <a:sym typeface="Merriweather"/>
            </a:endParaRPr>
          </a:p>
          <a:p>
            <a:pPr indent="0" lvl="0" marL="0" rtl="0" algn="l">
              <a:spcBef>
                <a:spcPts val="0"/>
              </a:spcBef>
              <a:spcAft>
                <a:spcPts val="0"/>
              </a:spcAft>
              <a:buNone/>
            </a:pPr>
            <a:r>
              <a:t/>
            </a:r>
            <a:endParaRPr>
              <a:latin typeface="Merriweather"/>
              <a:ea typeface="Merriweather"/>
              <a:cs typeface="Merriweather"/>
              <a:sym typeface="Merriweather"/>
            </a:endParaRPr>
          </a:p>
          <a:p>
            <a:pPr indent="-406400" lvl="0" marL="457200" rtl="0" algn="l">
              <a:spcBef>
                <a:spcPts val="0"/>
              </a:spcBef>
              <a:spcAft>
                <a:spcPts val="0"/>
              </a:spcAft>
              <a:buSzPts val="2800"/>
              <a:buFont typeface="Merriweather"/>
              <a:buChar char="●"/>
            </a:pPr>
            <a:r>
              <a:rPr lang="sv">
                <a:latin typeface="Merriweather"/>
                <a:ea typeface="Merriweather"/>
                <a:cs typeface="Merriweather"/>
                <a:sym typeface="Merriweather"/>
              </a:rPr>
              <a:t>Poliser och detektiver – egen brottsutredning</a:t>
            </a:r>
            <a:endParaRPr>
              <a:latin typeface="Merriweather"/>
              <a:ea typeface="Merriweather"/>
              <a:cs typeface="Merriweather"/>
              <a:sym typeface="Merriweather"/>
            </a:endParaRPr>
          </a:p>
          <a:p>
            <a:pPr indent="0" lvl="0" marL="0" rtl="0" algn="l">
              <a:spcBef>
                <a:spcPts val="0"/>
              </a:spcBef>
              <a:spcAft>
                <a:spcPts val="0"/>
              </a:spcAft>
              <a:buNone/>
            </a:pPr>
            <a:r>
              <a:t/>
            </a:r>
            <a:endParaRPr>
              <a:latin typeface="Merriweather"/>
              <a:ea typeface="Merriweather"/>
              <a:cs typeface="Merriweather"/>
              <a:sym typeface="Merriweather"/>
            </a:endParaRPr>
          </a:p>
          <a:p>
            <a:pPr indent="-406400" lvl="0" marL="457200" rtl="0" algn="l">
              <a:spcBef>
                <a:spcPts val="0"/>
              </a:spcBef>
              <a:spcAft>
                <a:spcPts val="0"/>
              </a:spcAft>
              <a:buSzPts val="2800"/>
              <a:buFont typeface="Merriweather"/>
              <a:buChar char="●"/>
            </a:pPr>
            <a:r>
              <a:rPr lang="sv">
                <a:latin typeface="Merriweather"/>
                <a:ea typeface="Merriweather"/>
                <a:cs typeface="Merriweather"/>
                <a:sym typeface="Merriweather"/>
              </a:rPr>
              <a:t>Nya metoder - alla idéer är tillåtna!</a:t>
            </a:r>
            <a:endParaRPr>
              <a:latin typeface="Merriweather"/>
              <a:ea typeface="Merriweather"/>
              <a:cs typeface="Merriweather"/>
              <a:sym typeface="Merriweather"/>
            </a:endParaRPr>
          </a:p>
          <a:p>
            <a:pPr indent="0" lvl="0" marL="0" rtl="0" algn="l">
              <a:spcBef>
                <a:spcPts val="0"/>
              </a:spcBef>
              <a:spcAft>
                <a:spcPts val="0"/>
              </a:spcAft>
              <a:buNone/>
            </a:pPr>
            <a:r>
              <a:t/>
            </a:r>
            <a:endParaRPr>
              <a:latin typeface="Merriweather"/>
              <a:ea typeface="Merriweather"/>
              <a:cs typeface="Merriweather"/>
              <a:sym typeface="Merriweather"/>
            </a:endParaRPr>
          </a:p>
          <a:p>
            <a:pPr indent="0" lvl="0" marL="457200" rtl="0" algn="l">
              <a:spcBef>
                <a:spcPts val="0"/>
              </a:spcBef>
              <a:spcAft>
                <a:spcPts val="0"/>
              </a:spcAft>
              <a:buNone/>
            </a:pPr>
            <a:r>
              <a:t/>
            </a:r>
            <a:endParaRPr>
              <a:latin typeface="Merriweather"/>
              <a:ea typeface="Merriweather"/>
              <a:cs typeface="Merriweather"/>
              <a:sym typeface="Merriweather"/>
            </a:endParaRPr>
          </a:p>
        </p:txBody>
      </p:sp>
      <p:pic>
        <p:nvPicPr>
          <p:cNvPr id="153" name="Google Shape;153;p25"/>
          <p:cNvPicPr preferRelativeResize="0"/>
          <p:nvPr/>
        </p:nvPicPr>
        <p:blipFill>
          <a:blip r:embed="rId3">
            <a:alphaModFix/>
          </a:blip>
          <a:stretch>
            <a:fillRect/>
          </a:stretch>
        </p:blipFill>
        <p:spPr>
          <a:xfrm>
            <a:off x="8267025" y="4308501"/>
            <a:ext cx="876974" cy="835000"/>
          </a:xfrm>
          <a:prstGeom prst="rect">
            <a:avLst/>
          </a:prstGeom>
          <a:noFill/>
          <a:ln>
            <a:noFill/>
          </a:ln>
        </p:spPr>
      </p:pic>
      <p:sp>
        <p:nvSpPr>
          <p:cNvPr id="154" name="Google Shape;154;p25"/>
          <p:cNvSpPr txBox="1"/>
          <p:nvPr/>
        </p:nvSpPr>
        <p:spPr>
          <a:xfrm>
            <a:off x="1005175" y="358275"/>
            <a:ext cx="7600800" cy="138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7200">
                <a:solidFill>
                  <a:schemeClr val="dk1"/>
                </a:solidFill>
                <a:latin typeface="Merriweather"/>
                <a:ea typeface="Merriweather"/>
                <a:cs typeface="Merriweather"/>
                <a:sym typeface="Merriweather"/>
              </a:rPr>
              <a:t>Spårhundarna</a:t>
            </a:r>
            <a:endParaRPr b="1" sz="7200">
              <a:solidFill>
                <a:schemeClr val="dk1"/>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6"/>
          <p:cNvSpPr txBox="1"/>
          <p:nvPr/>
        </p:nvSpPr>
        <p:spPr>
          <a:xfrm>
            <a:off x="152400" y="174875"/>
            <a:ext cx="10143900" cy="138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6000">
                <a:solidFill>
                  <a:schemeClr val="dk1"/>
                </a:solidFill>
                <a:latin typeface="Merriweather"/>
                <a:ea typeface="Merriweather"/>
                <a:cs typeface="Merriweather"/>
                <a:sym typeface="Merriweather"/>
              </a:rPr>
              <a:t>Självständig podd</a:t>
            </a:r>
            <a:endParaRPr b="1" sz="6000">
              <a:solidFill>
                <a:schemeClr val="dk1"/>
              </a:solidFill>
              <a:latin typeface="Merriweather"/>
              <a:ea typeface="Merriweather"/>
              <a:cs typeface="Merriweather"/>
              <a:sym typeface="Merriweather"/>
            </a:endParaRPr>
          </a:p>
        </p:txBody>
      </p:sp>
      <p:pic>
        <p:nvPicPr>
          <p:cNvPr id="160" name="Google Shape;160;p26"/>
          <p:cNvPicPr preferRelativeResize="0"/>
          <p:nvPr/>
        </p:nvPicPr>
        <p:blipFill>
          <a:blip r:embed="rId3">
            <a:alphaModFix/>
          </a:blip>
          <a:stretch>
            <a:fillRect/>
          </a:stretch>
        </p:blipFill>
        <p:spPr>
          <a:xfrm>
            <a:off x="152400" y="1716275"/>
            <a:ext cx="8839201" cy="2478369"/>
          </a:xfrm>
          <a:prstGeom prst="rect">
            <a:avLst/>
          </a:prstGeom>
          <a:noFill/>
          <a:ln>
            <a:noFill/>
          </a:ln>
        </p:spPr>
      </p:pic>
      <p:pic>
        <p:nvPicPr>
          <p:cNvPr id="161" name="Google Shape;161;p26"/>
          <p:cNvPicPr preferRelativeResize="0"/>
          <p:nvPr/>
        </p:nvPicPr>
        <p:blipFill>
          <a:blip r:embed="rId4">
            <a:alphaModFix/>
          </a:blip>
          <a:stretch>
            <a:fillRect/>
          </a:stretch>
        </p:blipFill>
        <p:spPr>
          <a:xfrm>
            <a:off x="8267025" y="4308501"/>
            <a:ext cx="876974" cy="835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67" name="Google Shape;167;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8" name="Google Shape;168;p27"/>
          <p:cNvPicPr preferRelativeResize="0"/>
          <p:nvPr/>
        </p:nvPicPr>
        <p:blipFill rotWithShape="1">
          <a:blip r:embed="rId3">
            <a:alphaModFix/>
          </a:blip>
          <a:srcRect b="14273" l="0" r="0" t="0"/>
          <a:stretch/>
        </p:blipFill>
        <p:spPr>
          <a:xfrm>
            <a:off x="623400" y="285723"/>
            <a:ext cx="8520600" cy="4857775"/>
          </a:xfrm>
          <a:prstGeom prst="rect">
            <a:avLst/>
          </a:prstGeom>
          <a:noFill/>
          <a:ln>
            <a:noFill/>
          </a:ln>
        </p:spPr>
      </p:pic>
      <p:pic>
        <p:nvPicPr>
          <p:cNvPr id="169" name="Google Shape;169;p27"/>
          <p:cNvPicPr preferRelativeResize="0"/>
          <p:nvPr/>
        </p:nvPicPr>
        <p:blipFill>
          <a:blip r:embed="rId4">
            <a:alphaModFix/>
          </a:blip>
          <a:stretch>
            <a:fillRect/>
          </a:stretch>
        </p:blipFill>
        <p:spPr>
          <a:xfrm>
            <a:off x="8267025" y="4308501"/>
            <a:ext cx="876974" cy="835000"/>
          </a:xfrm>
          <a:prstGeom prst="rect">
            <a:avLst/>
          </a:prstGeom>
          <a:noFill/>
          <a:ln>
            <a:noFill/>
          </a:ln>
        </p:spPr>
      </p:pic>
      <p:sp>
        <p:nvSpPr>
          <p:cNvPr id="170" name="Google Shape;170;p27"/>
          <p:cNvSpPr txBox="1"/>
          <p:nvPr/>
        </p:nvSpPr>
        <p:spPr>
          <a:xfrm>
            <a:off x="623400" y="285725"/>
            <a:ext cx="7643700" cy="147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6000">
                <a:solidFill>
                  <a:schemeClr val="dk1"/>
                </a:solidFill>
                <a:latin typeface="Merriweather"/>
                <a:ea typeface="Merriweather"/>
                <a:cs typeface="Merriweather"/>
                <a:sym typeface="Merriweather"/>
              </a:rPr>
              <a:t>Geoprofilering</a:t>
            </a:r>
            <a:endParaRPr b="1" sz="6000">
              <a:solidFill>
                <a:schemeClr val="dk1"/>
              </a:solidFill>
              <a:latin typeface="Merriweather"/>
              <a:ea typeface="Merriweather"/>
              <a:cs typeface="Merriweather"/>
              <a:sym typeface="Merriweathe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76" name="Google Shape;176;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77" name="Google Shape;177;p28"/>
          <p:cNvPicPr preferRelativeResize="0"/>
          <p:nvPr/>
        </p:nvPicPr>
        <p:blipFill>
          <a:blip r:embed="rId3">
            <a:alphaModFix/>
          </a:blip>
          <a:stretch>
            <a:fillRect/>
          </a:stretch>
        </p:blipFill>
        <p:spPr>
          <a:xfrm>
            <a:off x="-90502" y="0"/>
            <a:ext cx="9325000" cy="6849627"/>
          </a:xfrm>
          <a:prstGeom prst="rect">
            <a:avLst/>
          </a:prstGeom>
          <a:noFill/>
          <a:ln>
            <a:noFill/>
          </a:ln>
        </p:spPr>
      </p:pic>
      <p:pic>
        <p:nvPicPr>
          <p:cNvPr id="178" name="Google Shape;178;p28"/>
          <p:cNvPicPr preferRelativeResize="0"/>
          <p:nvPr/>
        </p:nvPicPr>
        <p:blipFill>
          <a:blip r:embed="rId4">
            <a:alphaModFix/>
          </a:blip>
          <a:stretch>
            <a:fillRect/>
          </a:stretch>
        </p:blipFill>
        <p:spPr>
          <a:xfrm>
            <a:off x="8267025" y="4308501"/>
            <a:ext cx="876974" cy="83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184" name="Google Shape;184;p29"/>
          <p:cNvPicPr preferRelativeResize="0"/>
          <p:nvPr/>
        </p:nvPicPr>
        <p:blipFill rotWithShape="1">
          <a:blip r:embed="rId3">
            <a:alphaModFix/>
          </a:blip>
          <a:srcRect b="0" l="-17843" r="-11" t="0"/>
          <a:stretch/>
        </p:blipFill>
        <p:spPr>
          <a:xfrm>
            <a:off x="-1632625" y="76200"/>
            <a:ext cx="10778998" cy="5143499"/>
          </a:xfrm>
          <a:prstGeom prst="rect">
            <a:avLst/>
          </a:prstGeom>
          <a:noFill/>
          <a:ln>
            <a:noFill/>
          </a:ln>
        </p:spPr>
      </p:pic>
      <p:pic>
        <p:nvPicPr>
          <p:cNvPr id="185" name="Google Shape;185;p29"/>
          <p:cNvPicPr preferRelativeResize="0"/>
          <p:nvPr/>
        </p:nvPicPr>
        <p:blipFill>
          <a:blip r:embed="rId4">
            <a:alphaModFix/>
          </a:blip>
          <a:stretch>
            <a:fillRect/>
          </a:stretch>
        </p:blipFill>
        <p:spPr>
          <a:xfrm>
            <a:off x="8267025" y="4308501"/>
            <a:ext cx="876974" cy="835000"/>
          </a:xfrm>
          <a:prstGeom prst="rect">
            <a:avLst/>
          </a:prstGeom>
          <a:noFill/>
          <a:ln>
            <a:noFill/>
          </a:ln>
        </p:spPr>
      </p:pic>
      <p:sp>
        <p:nvSpPr>
          <p:cNvPr id="186" name="Google Shape;186;p29"/>
          <p:cNvSpPr txBox="1"/>
          <p:nvPr/>
        </p:nvSpPr>
        <p:spPr>
          <a:xfrm>
            <a:off x="7910675" y="1102175"/>
            <a:ext cx="1281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lt2"/>
              </a:solidFill>
            </a:endParaRPr>
          </a:p>
        </p:txBody>
      </p:sp>
      <p:sp>
        <p:nvSpPr>
          <p:cNvPr id="187" name="Google Shape;187;p29"/>
          <p:cNvSpPr txBox="1"/>
          <p:nvPr/>
        </p:nvSpPr>
        <p:spPr>
          <a:xfrm>
            <a:off x="152400" y="174875"/>
            <a:ext cx="10143900" cy="138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6000">
                <a:solidFill>
                  <a:schemeClr val="dk1"/>
                </a:solidFill>
                <a:latin typeface="Merriweather"/>
                <a:ea typeface="Merriweather"/>
                <a:cs typeface="Merriweather"/>
                <a:sym typeface="Merriweather"/>
              </a:rPr>
              <a:t>Gärningsmannaprofil</a:t>
            </a:r>
            <a:endParaRPr b="1" sz="6000">
              <a:solidFill>
                <a:schemeClr val="dk1"/>
              </a:solidFill>
              <a:latin typeface="Merriweather"/>
              <a:ea typeface="Merriweather"/>
              <a:cs typeface="Merriweather"/>
              <a:sym typeface="Merriweathe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93" name="Google Shape;193;p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94" name="Google Shape;194;p30"/>
          <p:cNvPicPr preferRelativeResize="0"/>
          <p:nvPr/>
        </p:nvPicPr>
        <p:blipFill>
          <a:blip r:embed="rId3">
            <a:alphaModFix/>
          </a:blip>
          <a:stretch>
            <a:fillRect/>
          </a:stretch>
        </p:blipFill>
        <p:spPr>
          <a:xfrm>
            <a:off x="-82003" y="0"/>
            <a:ext cx="9226004" cy="6140151"/>
          </a:xfrm>
          <a:prstGeom prst="rect">
            <a:avLst/>
          </a:prstGeom>
          <a:noFill/>
          <a:ln>
            <a:noFill/>
          </a:ln>
        </p:spPr>
      </p:pic>
      <p:pic>
        <p:nvPicPr>
          <p:cNvPr id="195" name="Google Shape;195;p30"/>
          <p:cNvPicPr preferRelativeResize="0"/>
          <p:nvPr/>
        </p:nvPicPr>
        <p:blipFill>
          <a:blip r:embed="rId4">
            <a:alphaModFix/>
          </a:blip>
          <a:stretch>
            <a:fillRect/>
          </a:stretch>
        </p:blipFill>
        <p:spPr>
          <a:xfrm>
            <a:off x="8267025" y="4308501"/>
            <a:ext cx="876974" cy="835000"/>
          </a:xfrm>
          <a:prstGeom prst="rect">
            <a:avLst/>
          </a:prstGeom>
          <a:noFill/>
          <a:ln>
            <a:noFill/>
          </a:ln>
        </p:spPr>
      </p:pic>
      <p:sp>
        <p:nvSpPr>
          <p:cNvPr id="196" name="Google Shape;196;p30"/>
          <p:cNvSpPr txBox="1"/>
          <p:nvPr/>
        </p:nvSpPr>
        <p:spPr>
          <a:xfrm>
            <a:off x="152400" y="174875"/>
            <a:ext cx="10143900" cy="138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6000">
                <a:solidFill>
                  <a:schemeClr val="dk1"/>
                </a:solidFill>
                <a:latin typeface="Merriweather"/>
                <a:ea typeface="Merriweather"/>
                <a:cs typeface="Merriweather"/>
                <a:sym typeface="Merriweather"/>
              </a:rPr>
              <a:t>Baka bullar</a:t>
            </a:r>
            <a:endParaRPr b="1" sz="6000">
              <a:solidFill>
                <a:schemeClr val="dk1"/>
              </a:solidFill>
              <a:latin typeface="Merriweather"/>
              <a:ea typeface="Merriweather"/>
              <a:cs typeface="Merriweather"/>
              <a:sym typeface="Merriweathe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02" name="Google Shape;202;p3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03" name="Google Shape;203;p31"/>
          <p:cNvPicPr preferRelativeResize="0"/>
          <p:nvPr/>
        </p:nvPicPr>
        <p:blipFill rotWithShape="1">
          <a:blip r:embed="rId3">
            <a:alphaModFix/>
          </a:blip>
          <a:srcRect b="0" l="0" r="0" t="11574"/>
          <a:stretch/>
        </p:blipFill>
        <p:spPr>
          <a:xfrm>
            <a:off x="0" y="0"/>
            <a:ext cx="9144003" cy="5400973"/>
          </a:xfrm>
          <a:prstGeom prst="rect">
            <a:avLst/>
          </a:prstGeom>
          <a:noFill/>
          <a:ln>
            <a:noFill/>
          </a:ln>
        </p:spPr>
      </p:pic>
      <p:pic>
        <p:nvPicPr>
          <p:cNvPr id="204" name="Google Shape;204;p31"/>
          <p:cNvPicPr preferRelativeResize="0"/>
          <p:nvPr/>
        </p:nvPicPr>
        <p:blipFill>
          <a:blip r:embed="rId4">
            <a:alphaModFix/>
          </a:blip>
          <a:stretch>
            <a:fillRect/>
          </a:stretch>
        </p:blipFill>
        <p:spPr>
          <a:xfrm>
            <a:off x="8267025" y="4308501"/>
            <a:ext cx="876974" cy="835000"/>
          </a:xfrm>
          <a:prstGeom prst="rect">
            <a:avLst/>
          </a:prstGeom>
          <a:noFill/>
          <a:ln>
            <a:noFill/>
          </a:ln>
        </p:spPr>
      </p:pic>
      <p:sp>
        <p:nvSpPr>
          <p:cNvPr id="205" name="Google Shape;205;p31"/>
          <p:cNvSpPr txBox="1"/>
          <p:nvPr/>
        </p:nvSpPr>
        <p:spPr>
          <a:xfrm>
            <a:off x="152400" y="174875"/>
            <a:ext cx="10143900" cy="138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6000">
                <a:solidFill>
                  <a:schemeClr val="dk1"/>
                </a:solidFill>
                <a:latin typeface="Merriweather"/>
                <a:ea typeface="Merriweather"/>
                <a:cs typeface="Merriweather"/>
                <a:sym typeface="Merriweather"/>
              </a:rPr>
              <a:t>Teknisk analys</a:t>
            </a:r>
            <a:endParaRPr b="1" sz="6000">
              <a:solidFill>
                <a:schemeClr val="dk1"/>
              </a:solidFill>
              <a:latin typeface="Merriweather"/>
              <a:ea typeface="Merriweather"/>
              <a:cs typeface="Merriweather"/>
              <a:sym typeface="Merriweathe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64" name="Google Shape;64;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65" name="Google Shape;65;p14" title="SPARHUNDARNA_20MARS.mov">
            <a:hlinkClick r:id="rId3"/>
          </p:cNvPr>
          <p:cNvPicPr preferRelativeResize="0"/>
          <p:nvPr/>
        </p:nvPicPr>
        <p:blipFill>
          <a:blip r:embed="rId4">
            <a:alphaModFix/>
          </a:blip>
          <a:stretch>
            <a:fillRect/>
          </a:stretch>
        </p:blipFill>
        <p:spPr>
          <a:xfrm>
            <a:off x="0" y="-857250"/>
            <a:ext cx="9144000" cy="6858000"/>
          </a:xfrm>
          <a:prstGeom prst="rect">
            <a:avLst/>
          </a:prstGeom>
          <a:noFill/>
          <a:ln>
            <a:noFill/>
          </a:ln>
        </p:spPr>
      </p:pic>
      <p:pic>
        <p:nvPicPr>
          <p:cNvPr id="66" name="Google Shape;66;p14"/>
          <p:cNvPicPr preferRelativeResize="0"/>
          <p:nvPr/>
        </p:nvPicPr>
        <p:blipFill>
          <a:blip r:embed="rId5">
            <a:alphaModFix/>
          </a:blip>
          <a:stretch>
            <a:fillRect/>
          </a:stretch>
        </p:blipFill>
        <p:spPr>
          <a:xfrm>
            <a:off x="8267025" y="4308501"/>
            <a:ext cx="876974" cy="835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
                                        </p:tgtEl>
                                        <p:attrNameLst>
                                          <p:attrName>style.visibility</p:attrName>
                                        </p:attrNameLst>
                                      </p:cBhvr>
                                      <p:to>
                                        <p:strVal val="visible"/>
                                      </p:to>
                                    </p:set>
                                    <p:animEffect filter="fade" transition="in">
                                      <p:cBhvr>
                                        <p:cTn dur="1000"/>
                                        <p:tgtEl>
                                          <p:spTgt spid="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11" name="Google Shape;211;p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12" name="Google Shape;212;p32"/>
          <p:cNvPicPr preferRelativeResize="0"/>
          <p:nvPr/>
        </p:nvPicPr>
        <p:blipFill>
          <a:blip r:embed="rId3">
            <a:alphaModFix/>
          </a:blip>
          <a:stretch>
            <a:fillRect/>
          </a:stretch>
        </p:blipFill>
        <p:spPr>
          <a:xfrm>
            <a:off x="-428548" y="-380736"/>
            <a:ext cx="10243374" cy="6827235"/>
          </a:xfrm>
          <a:prstGeom prst="rect">
            <a:avLst/>
          </a:prstGeom>
          <a:noFill/>
          <a:ln>
            <a:noFill/>
          </a:ln>
        </p:spPr>
      </p:pic>
      <p:pic>
        <p:nvPicPr>
          <p:cNvPr id="213" name="Google Shape;213;p32"/>
          <p:cNvPicPr preferRelativeResize="0"/>
          <p:nvPr/>
        </p:nvPicPr>
        <p:blipFill>
          <a:blip r:embed="rId4">
            <a:alphaModFix/>
          </a:blip>
          <a:stretch>
            <a:fillRect/>
          </a:stretch>
        </p:blipFill>
        <p:spPr>
          <a:xfrm>
            <a:off x="8267025" y="4308501"/>
            <a:ext cx="876974" cy="835000"/>
          </a:xfrm>
          <a:prstGeom prst="rect">
            <a:avLst/>
          </a:prstGeom>
          <a:noFill/>
          <a:ln>
            <a:noFill/>
          </a:ln>
        </p:spPr>
      </p:pic>
      <p:sp>
        <p:nvSpPr>
          <p:cNvPr id="214" name="Google Shape;214;p32"/>
          <p:cNvSpPr txBox="1"/>
          <p:nvPr/>
        </p:nvSpPr>
        <p:spPr>
          <a:xfrm>
            <a:off x="89600" y="1246325"/>
            <a:ext cx="10143900" cy="138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4000">
                <a:solidFill>
                  <a:schemeClr val="dk1"/>
                </a:solidFill>
                <a:latin typeface="Merriweather"/>
                <a:ea typeface="Merriweather"/>
                <a:cs typeface="Merriweather"/>
                <a:sym typeface="Merriweather"/>
              </a:rPr>
              <a:t>Bagarmästaren</a:t>
            </a:r>
            <a:endParaRPr b="1" sz="4000">
              <a:solidFill>
                <a:schemeClr val="dk1"/>
              </a:solidFill>
              <a:latin typeface="Merriweather"/>
              <a:ea typeface="Merriweather"/>
              <a:cs typeface="Merriweather"/>
              <a:sym typeface="Merriweathe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20" name="Google Shape;220;p3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21" name="Google Shape;221;p33"/>
          <p:cNvPicPr preferRelativeResize="0"/>
          <p:nvPr/>
        </p:nvPicPr>
        <p:blipFill>
          <a:blip r:embed="rId3">
            <a:alphaModFix/>
          </a:blip>
          <a:stretch>
            <a:fillRect/>
          </a:stretch>
        </p:blipFill>
        <p:spPr>
          <a:xfrm>
            <a:off x="-46275" y="0"/>
            <a:ext cx="9241675" cy="5198450"/>
          </a:xfrm>
          <a:prstGeom prst="rect">
            <a:avLst/>
          </a:prstGeom>
          <a:noFill/>
          <a:ln>
            <a:noFill/>
          </a:ln>
        </p:spPr>
      </p:pic>
      <p:pic>
        <p:nvPicPr>
          <p:cNvPr id="222" name="Google Shape;222;p33"/>
          <p:cNvPicPr preferRelativeResize="0"/>
          <p:nvPr/>
        </p:nvPicPr>
        <p:blipFill>
          <a:blip r:embed="rId4">
            <a:alphaModFix/>
          </a:blip>
          <a:stretch>
            <a:fillRect/>
          </a:stretch>
        </p:blipFill>
        <p:spPr>
          <a:xfrm>
            <a:off x="8267025" y="4308501"/>
            <a:ext cx="876974" cy="835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28" name="Google Shape;228;p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29" name="Google Shape;229;p34"/>
          <p:cNvPicPr preferRelativeResize="0"/>
          <p:nvPr/>
        </p:nvPicPr>
        <p:blipFill rotWithShape="1">
          <a:blip r:embed="rId3">
            <a:alphaModFix/>
          </a:blip>
          <a:srcRect b="27797" l="0" r="4770" t="0"/>
          <a:stretch/>
        </p:blipFill>
        <p:spPr>
          <a:xfrm>
            <a:off x="-90500" y="-150"/>
            <a:ext cx="9234501" cy="5143501"/>
          </a:xfrm>
          <a:prstGeom prst="rect">
            <a:avLst/>
          </a:prstGeom>
          <a:noFill/>
          <a:ln>
            <a:noFill/>
          </a:ln>
        </p:spPr>
      </p:pic>
      <p:pic>
        <p:nvPicPr>
          <p:cNvPr id="230" name="Google Shape;230;p34"/>
          <p:cNvPicPr preferRelativeResize="0"/>
          <p:nvPr/>
        </p:nvPicPr>
        <p:blipFill>
          <a:blip r:embed="rId4">
            <a:alphaModFix/>
          </a:blip>
          <a:stretch>
            <a:fillRect/>
          </a:stretch>
        </p:blipFill>
        <p:spPr>
          <a:xfrm>
            <a:off x="8267025" y="4308501"/>
            <a:ext cx="876974" cy="835000"/>
          </a:xfrm>
          <a:prstGeom prst="rect">
            <a:avLst/>
          </a:prstGeom>
          <a:noFill/>
          <a:ln>
            <a:noFill/>
          </a:ln>
        </p:spPr>
      </p:pic>
      <p:sp>
        <p:nvSpPr>
          <p:cNvPr id="231" name="Google Shape;231;p34"/>
          <p:cNvSpPr/>
          <p:nvPr/>
        </p:nvSpPr>
        <p:spPr>
          <a:xfrm>
            <a:off x="4572000" y="3473600"/>
            <a:ext cx="1136700" cy="1095300"/>
          </a:xfrm>
          <a:prstGeom prst="flowChartConnector">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p35"/>
          <p:cNvPicPr preferRelativeResize="0"/>
          <p:nvPr/>
        </p:nvPicPr>
        <p:blipFill>
          <a:blip r:embed="rId3">
            <a:alphaModFix/>
          </a:blip>
          <a:stretch>
            <a:fillRect/>
          </a:stretch>
        </p:blipFill>
        <p:spPr>
          <a:xfrm>
            <a:off x="8267025" y="4308501"/>
            <a:ext cx="876974" cy="835000"/>
          </a:xfrm>
          <a:prstGeom prst="rect">
            <a:avLst/>
          </a:prstGeom>
          <a:noFill/>
          <a:ln>
            <a:noFill/>
          </a:ln>
        </p:spPr>
      </p:pic>
      <p:sp>
        <p:nvSpPr>
          <p:cNvPr id="237" name="Google Shape;237;p35"/>
          <p:cNvSpPr txBox="1"/>
          <p:nvPr/>
        </p:nvSpPr>
        <p:spPr>
          <a:xfrm>
            <a:off x="152400" y="174875"/>
            <a:ext cx="7053000" cy="91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4000">
                <a:solidFill>
                  <a:schemeClr val="dk1"/>
                </a:solidFill>
                <a:latin typeface="Merriweather"/>
                <a:ea typeface="Merriweather"/>
                <a:cs typeface="Merriweather"/>
                <a:sym typeface="Merriweather"/>
              </a:rPr>
              <a:t>Flygblad &amp; konfrontation</a:t>
            </a:r>
            <a:endParaRPr b="1" sz="4000">
              <a:solidFill>
                <a:schemeClr val="dk1"/>
              </a:solidFill>
              <a:latin typeface="Merriweather"/>
              <a:ea typeface="Merriweather"/>
              <a:cs typeface="Merriweather"/>
              <a:sym typeface="Merriweather"/>
            </a:endParaRPr>
          </a:p>
        </p:txBody>
      </p:sp>
      <p:pic>
        <p:nvPicPr>
          <p:cNvPr id="238" name="Google Shape;238;p35"/>
          <p:cNvPicPr preferRelativeResize="0"/>
          <p:nvPr/>
        </p:nvPicPr>
        <p:blipFill rotWithShape="1">
          <a:blip r:embed="rId4">
            <a:alphaModFix/>
          </a:blip>
          <a:srcRect b="57131" l="0" r="0" t="0"/>
          <a:stretch/>
        </p:blipFill>
        <p:spPr>
          <a:xfrm>
            <a:off x="1633837" y="1222150"/>
            <a:ext cx="5876326" cy="34822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36"/>
          <p:cNvPicPr preferRelativeResize="0"/>
          <p:nvPr/>
        </p:nvPicPr>
        <p:blipFill>
          <a:blip r:embed="rId3">
            <a:alphaModFix/>
          </a:blip>
          <a:stretch>
            <a:fillRect/>
          </a:stretch>
        </p:blipFill>
        <p:spPr>
          <a:xfrm>
            <a:off x="904625" y="-1188875"/>
            <a:ext cx="7334744" cy="6827676"/>
          </a:xfrm>
          <a:prstGeom prst="rect">
            <a:avLst/>
          </a:prstGeom>
          <a:noFill/>
          <a:ln>
            <a:noFill/>
          </a:ln>
        </p:spPr>
      </p:pic>
      <p:pic>
        <p:nvPicPr>
          <p:cNvPr id="244" name="Google Shape;244;p36"/>
          <p:cNvPicPr preferRelativeResize="0"/>
          <p:nvPr/>
        </p:nvPicPr>
        <p:blipFill>
          <a:blip r:embed="rId4">
            <a:alphaModFix/>
          </a:blip>
          <a:stretch>
            <a:fillRect/>
          </a:stretch>
        </p:blipFill>
        <p:spPr>
          <a:xfrm>
            <a:off x="8267025" y="4308501"/>
            <a:ext cx="876974" cy="835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50" name="Google Shape;250;p3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51" name="Google Shape;251;p37"/>
          <p:cNvPicPr preferRelativeResize="0"/>
          <p:nvPr/>
        </p:nvPicPr>
        <p:blipFill rotWithShape="1">
          <a:blip r:embed="rId3">
            <a:alphaModFix/>
          </a:blip>
          <a:srcRect b="1349" l="0" r="0" t="-18734"/>
          <a:stretch/>
        </p:blipFill>
        <p:spPr>
          <a:xfrm>
            <a:off x="4425750" y="-976850"/>
            <a:ext cx="4642051" cy="6120350"/>
          </a:xfrm>
          <a:prstGeom prst="rect">
            <a:avLst/>
          </a:prstGeom>
          <a:noFill/>
          <a:ln>
            <a:noFill/>
          </a:ln>
        </p:spPr>
      </p:pic>
      <p:pic>
        <p:nvPicPr>
          <p:cNvPr id="252" name="Google Shape;252;p37"/>
          <p:cNvPicPr preferRelativeResize="0"/>
          <p:nvPr/>
        </p:nvPicPr>
        <p:blipFill rotWithShape="1">
          <a:blip r:embed="rId4">
            <a:alphaModFix/>
          </a:blip>
          <a:srcRect b="0" l="-74367" r="0" t="0"/>
          <a:stretch/>
        </p:blipFill>
        <p:spPr>
          <a:xfrm>
            <a:off x="-3291406" y="0"/>
            <a:ext cx="7717156" cy="5143501"/>
          </a:xfrm>
          <a:prstGeom prst="rect">
            <a:avLst/>
          </a:prstGeom>
          <a:noFill/>
          <a:ln>
            <a:noFill/>
          </a:ln>
        </p:spPr>
      </p:pic>
      <p:pic>
        <p:nvPicPr>
          <p:cNvPr id="253" name="Google Shape;253;p37"/>
          <p:cNvPicPr preferRelativeResize="0"/>
          <p:nvPr/>
        </p:nvPicPr>
        <p:blipFill>
          <a:blip r:embed="rId5">
            <a:alphaModFix/>
          </a:blip>
          <a:stretch>
            <a:fillRect/>
          </a:stretch>
        </p:blipFill>
        <p:spPr>
          <a:xfrm>
            <a:off x="8267025" y="4308501"/>
            <a:ext cx="876974" cy="835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59" name="Google Shape;259;p3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60" name="Google Shape;260;p38"/>
          <p:cNvPicPr preferRelativeResize="0"/>
          <p:nvPr/>
        </p:nvPicPr>
        <p:blipFill>
          <a:blip r:embed="rId3">
            <a:alphaModFix/>
          </a:blip>
          <a:stretch>
            <a:fillRect/>
          </a:stretch>
        </p:blipFill>
        <p:spPr>
          <a:xfrm>
            <a:off x="0" y="-223750"/>
            <a:ext cx="9590349" cy="5367249"/>
          </a:xfrm>
          <a:prstGeom prst="rect">
            <a:avLst/>
          </a:prstGeom>
          <a:noFill/>
          <a:ln>
            <a:noFill/>
          </a:ln>
        </p:spPr>
      </p:pic>
      <p:pic>
        <p:nvPicPr>
          <p:cNvPr id="261" name="Google Shape;261;p38"/>
          <p:cNvPicPr preferRelativeResize="0"/>
          <p:nvPr/>
        </p:nvPicPr>
        <p:blipFill>
          <a:blip r:embed="rId4">
            <a:alphaModFix/>
          </a:blip>
          <a:stretch>
            <a:fillRect/>
          </a:stretch>
        </p:blipFill>
        <p:spPr>
          <a:xfrm>
            <a:off x="8267025" y="4308501"/>
            <a:ext cx="876974" cy="835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67" name="Google Shape;267;p3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68" name="Google Shape;268;p39"/>
          <p:cNvPicPr preferRelativeResize="0"/>
          <p:nvPr/>
        </p:nvPicPr>
        <p:blipFill rotWithShape="1">
          <a:blip r:embed="rId3">
            <a:alphaModFix/>
          </a:blip>
          <a:srcRect b="4379" l="0" r="0" t="4388"/>
          <a:stretch/>
        </p:blipFill>
        <p:spPr>
          <a:xfrm>
            <a:off x="1737450" y="-835925"/>
            <a:ext cx="5669110" cy="6429227"/>
          </a:xfrm>
          <a:prstGeom prst="rect">
            <a:avLst/>
          </a:prstGeom>
          <a:noFill/>
          <a:ln>
            <a:noFill/>
          </a:ln>
        </p:spPr>
      </p:pic>
      <p:pic>
        <p:nvPicPr>
          <p:cNvPr id="269" name="Google Shape;269;p39"/>
          <p:cNvPicPr preferRelativeResize="0"/>
          <p:nvPr/>
        </p:nvPicPr>
        <p:blipFill>
          <a:blip r:embed="rId4">
            <a:alphaModFix/>
          </a:blip>
          <a:stretch>
            <a:fillRect/>
          </a:stretch>
        </p:blipFill>
        <p:spPr>
          <a:xfrm>
            <a:off x="8267025" y="4308501"/>
            <a:ext cx="876974" cy="835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75" name="Google Shape;275;p4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76" name="Google Shape;276;p40"/>
          <p:cNvPicPr preferRelativeResize="0"/>
          <p:nvPr/>
        </p:nvPicPr>
        <p:blipFill>
          <a:blip r:embed="rId3">
            <a:alphaModFix/>
          </a:blip>
          <a:stretch>
            <a:fillRect/>
          </a:stretch>
        </p:blipFill>
        <p:spPr>
          <a:xfrm>
            <a:off x="-985150" y="700"/>
            <a:ext cx="9144001" cy="5142094"/>
          </a:xfrm>
          <a:prstGeom prst="rect">
            <a:avLst/>
          </a:prstGeom>
          <a:noFill/>
          <a:ln>
            <a:noFill/>
          </a:ln>
        </p:spPr>
      </p:pic>
      <p:pic>
        <p:nvPicPr>
          <p:cNvPr id="277" name="Google Shape;277;p40"/>
          <p:cNvPicPr preferRelativeResize="0"/>
          <p:nvPr/>
        </p:nvPicPr>
        <p:blipFill>
          <a:blip r:embed="rId4">
            <a:alphaModFix/>
          </a:blip>
          <a:stretch>
            <a:fillRect/>
          </a:stretch>
        </p:blipFill>
        <p:spPr>
          <a:xfrm>
            <a:off x="5192493" y="0"/>
            <a:ext cx="4408716" cy="5143501"/>
          </a:xfrm>
          <a:prstGeom prst="rect">
            <a:avLst/>
          </a:prstGeom>
          <a:noFill/>
          <a:ln>
            <a:noFill/>
          </a:ln>
        </p:spPr>
      </p:pic>
      <p:pic>
        <p:nvPicPr>
          <p:cNvPr id="278" name="Google Shape;278;p40"/>
          <p:cNvPicPr preferRelativeResize="0"/>
          <p:nvPr/>
        </p:nvPicPr>
        <p:blipFill>
          <a:blip r:embed="rId5">
            <a:alphaModFix/>
          </a:blip>
          <a:stretch>
            <a:fillRect/>
          </a:stretch>
        </p:blipFill>
        <p:spPr>
          <a:xfrm>
            <a:off x="8267025" y="4308501"/>
            <a:ext cx="876974" cy="835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84" name="Google Shape;284;p4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85" name="Google Shape;285;p41"/>
          <p:cNvPicPr preferRelativeResize="0"/>
          <p:nvPr/>
        </p:nvPicPr>
        <p:blipFill>
          <a:blip r:embed="rId3">
            <a:alphaModFix/>
          </a:blip>
          <a:stretch>
            <a:fillRect/>
          </a:stretch>
        </p:blipFill>
        <p:spPr>
          <a:xfrm>
            <a:off x="-1" y="-3"/>
            <a:ext cx="9139099" cy="5143500"/>
          </a:xfrm>
          <a:prstGeom prst="rect">
            <a:avLst/>
          </a:prstGeom>
          <a:noFill/>
          <a:ln>
            <a:noFill/>
          </a:ln>
        </p:spPr>
      </p:pic>
      <p:pic>
        <p:nvPicPr>
          <p:cNvPr id="286" name="Google Shape;286;p41"/>
          <p:cNvPicPr preferRelativeResize="0"/>
          <p:nvPr/>
        </p:nvPicPr>
        <p:blipFill>
          <a:blip r:embed="rId4">
            <a:alphaModFix/>
          </a:blip>
          <a:stretch>
            <a:fillRect/>
          </a:stretch>
        </p:blipFill>
        <p:spPr>
          <a:xfrm>
            <a:off x="8267025" y="4308501"/>
            <a:ext cx="876974" cy="835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72" name="Google Shape;72;p1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73" name="Google Shape;73;p15"/>
          <p:cNvPicPr preferRelativeResize="0"/>
          <p:nvPr/>
        </p:nvPicPr>
        <p:blipFill>
          <a:blip r:embed="rId3">
            <a:alphaModFix/>
          </a:blip>
          <a:stretch>
            <a:fillRect/>
          </a:stretch>
        </p:blipFill>
        <p:spPr>
          <a:xfrm>
            <a:off x="0" y="706"/>
            <a:ext cx="9144001" cy="5142089"/>
          </a:xfrm>
          <a:prstGeom prst="rect">
            <a:avLst/>
          </a:prstGeom>
          <a:noFill/>
          <a:ln>
            <a:noFill/>
          </a:ln>
        </p:spPr>
      </p:pic>
      <p:pic>
        <p:nvPicPr>
          <p:cNvPr id="74" name="Google Shape;74;p15"/>
          <p:cNvPicPr preferRelativeResize="0"/>
          <p:nvPr/>
        </p:nvPicPr>
        <p:blipFill>
          <a:blip r:embed="rId4">
            <a:alphaModFix/>
          </a:blip>
          <a:stretch>
            <a:fillRect/>
          </a:stretch>
        </p:blipFill>
        <p:spPr>
          <a:xfrm>
            <a:off x="8267025" y="4308501"/>
            <a:ext cx="876974" cy="835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2"/>
          <p:cNvSpPr txBox="1"/>
          <p:nvPr/>
        </p:nvSpPr>
        <p:spPr>
          <a:xfrm>
            <a:off x="152400" y="174875"/>
            <a:ext cx="8803500" cy="49686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sv" sz="6000">
                <a:solidFill>
                  <a:schemeClr val="dk1"/>
                </a:solidFill>
                <a:latin typeface="Merriweather"/>
                <a:ea typeface="Merriweather"/>
                <a:cs typeface="Merriweather"/>
                <a:sym typeface="Merriweather"/>
              </a:rPr>
              <a:t>Så stjäl du konceptet</a:t>
            </a:r>
            <a:endParaRPr b="1" sz="6000">
              <a:solidFill>
                <a:schemeClr val="dk1"/>
              </a:solidFill>
              <a:latin typeface="Merriweather"/>
              <a:ea typeface="Merriweather"/>
              <a:cs typeface="Merriweather"/>
              <a:sym typeface="Merriweather"/>
            </a:endParaRPr>
          </a:p>
          <a:p>
            <a:pPr indent="0" lvl="0" marL="914400" rtl="0" algn="l">
              <a:lnSpc>
                <a:spcPct val="150000"/>
              </a:lnSpc>
              <a:spcBef>
                <a:spcPts val="0"/>
              </a:spcBef>
              <a:spcAft>
                <a:spcPts val="0"/>
              </a:spcAft>
              <a:buNone/>
            </a:pPr>
            <a:r>
              <a:t/>
            </a:r>
            <a:endParaRPr b="1" sz="2400">
              <a:solidFill>
                <a:schemeClr val="dk1"/>
              </a:solidFill>
              <a:latin typeface="Merriweather"/>
              <a:ea typeface="Merriweather"/>
              <a:cs typeface="Merriweather"/>
              <a:sym typeface="Merriweather"/>
            </a:endParaRPr>
          </a:p>
          <a:p>
            <a:pPr indent="-381000" lvl="0" marL="914400" rtl="0" algn="l">
              <a:lnSpc>
                <a:spcPct val="150000"/>
              </a:lnSpc>
              <a:spcBef>
                <a:spcPts val="0"/>
              </a:spcBef>
              <a:spcAft>
                <a:spcPts val="0"/>
              </a:spcAft>
              <a:buClr>
                <a:schemeClr val="dk1"/>
              </a:buClr>
              <a:buSzPts val="2400"/>
              <a:buFont typeface="Merriweather"/>
              <a:buChar char="●"/>
            </a:pPr>
            <a:r>
              <a:rPr b="1" lang="sv" sz="2400">
                <a:solidFill>
                  <a:schemeClr val="dk1"/>
                </a:solidFill>
                <a:latin typeface="Merriweather"/>
                <a:ea typeface="Merriweather"/>
                <a:cs typeface="Merriweather"/>
                <a:sym typeface="Merriweather"/>
              </a:rPr>
              <a:t>Välj en engagerande story/</a:t>
            </a:r>
            <a:r>
              <a:rPr b="1" lang="sv" sz="2400">
                <a:solidFill>
                  <a:schemeClr val="dk1"/>
                </a:solidFill>
                <a:latin typeface="Merriweather"/>
                <a:ea typeface="Merriweather"/>
                <a:cs typeface="Merriweather"/>
                <a:sym typeface="Merriweather"/>
              </a:rPr>
              <a:t>ämne!</a:t>
            </a:r>
            <a:endParaRPr b="1" sz="2400">
              <a:solidFill>
                <a:schemeClr val="dk1"/>
              </a:solidFill>
              <a:latin typeface="Merriweather"/>
              <a:ea typeface="Merriweather"/>
              <a:cs typeface="Merriweather"/>
              <a:sym typeface="Merriweather"/>
            </a:endParaRPr>
          </a:p>
          <a:p>
            <a:pPr indent="-381000" lvl="0" marL="914400" rtl="0" algn="l">
              <a:lnSpc>
                <a:spcPct val="150000"/>
              </a:lnSpc>
              <a:spcBef>
                <a:spcPts val="0"/>
              </a:spcBef>
              <a:spcAft>
                <a:spcPts val="0"/>
              </a:spcAft>
              <a:buClr>
                <a:schemeClr val="dk1"/>
              </a:buClr>
              <a:buSzPts val="2400"/>
              <a:buFont typeface="Merriweather"/>
              <a:buChar char="●"/>
            </a:pPr>
            <a:r>
              <a:rPr b="1" lang="sv" sz="2400">
                <a:solidFill>
                  <a:schemeClr val="dk1"/>
                </a:solidFill>
                <a:latin typeface="Merriweather"/>
                <a:ea typeface="Merriweather"/>
                <a:cs typeface="Merriweather"/>
                <a:sym typeface="Merriweather"/>
              </a:rPr>
              <a:t>Visa: Vi äger det här ämnet!</a:t>
            </a:r>
            <a:endParaRPr b="1" sz="2400">
              <a:solidFill>
                <a:schemeClr val="dk1"/>
              </a:solidFill>
              <a:latin typeface="Merriweather"/>
              <a:ea typeface="Merriweather"/>
              <a:cs typeface="Merriweather"/>
              <a:sym typeface="Merriweather"/>
            </a:endParaRPr>
          </a:p>
          <a:p>
            <a:pPr indent="-381000" lvl="0" marL="914400" rtl="0" algn="l">
              <a:lnSpc>
                <a:spcPct val="150000"/>
              </a:lnSpc>
              <a:spcBef>
                <a:spcPts val="0"/>
              </a:spcBef>
              <a:spcAft>
                <a:spcPts val="0"/>
              </a:spcAft>
              <a:buClr>
                <a:schemeClr val="dk1"/>
              </a:buClr>
              <a:buSzPts val="2400"/>
              <a:buFont typeface="Merriweather"/>
              <a:buChar char="●"/>
            </a:pPr>
            <a:r>
              <a:rPr b="1" lang="sv" sz="2400">
                <a:solidFill>
                  <a:schemeClr val="dk1"/>
                </a:solidFill>
                <a:latin typeface="Merriweather"/>
                <a:ea typeface="Merriweather"/>
                <a:cs typeface="Merriweather"/>
                <a:sym typeface="Merriweather"/>
              </a:rPr>
              <a:t>Skapa en grupp!</a:t>
            </a:r>
            <a:endParaRPr b="1" sz="2400">
              <a:solidFill>
                <a:schemeClr val="dk1"/>
              </a:solidFill>
              <a:latin typeface="Merriweather"/>
              <a:ea typeface="Merriweather"/>
              <a:cs typeface="Merriweather"/>
              <a:sym typeface="Merriweather"/>
            </a:endParaRPr>
          </a:p>
          <a:p>
            <a:pPr indent="-381000" lvl="0" marL="914400" rtl="0" algn="l">
              <a:lnSpc>
                <a:spcPct val="150000"/>
              </a:lnSpc>
              <a:spcBef>
                <a:spcPts val="0"/>
              </a:spcBef>
              <a:spcAft>
                <a:spcPts val="0"/>
              </a:spcAft>
              <a:buClr>
                <a:schemeClr val="dk1"/>
              </a:buClr>
              <a:buSzPts val="2400"/>
              <a:buFont typeface="Merriweather"/>
              <a:buChar char="●"/>
            </a:pPr>
            <a:r>
              <a:rPr b="1" lang="sv" sz="2400">
                <a:solidFill>
                  <a:schemeClr val="dk1"/>
                </a:solidFill>
                <a:latin typeface="Merriweather"/>
                <a:ea typeface="Merriweather"/>
                <a:cs typeface="Merriweather"/>
                <a:sym typeface="Merriweather"/>
              </a:rPr>
              <a:t>Bjud in läsarna - Tipsa! Hjälp oss!</a:t>
            </a:r>
            <a:endParaRPr b="1" sz="2400">
              <a:solidFill>
                <a:schemeClr val="dk1"/>
              </a:solidFill>
              <a:latin typeface="Merriweather"/>
              <a:ea typeface="Merriweather"/>
              <a:cs typeface="Merriweather"/>
              <a:sym typeface="Merriweather"/>
            </a:endParaRPr>
          </a:p>
          <a:p>
            <a:pPr indent="0" lvl="0" marL="914400" rtl="0" algn="l">
              <a:lnSpc>
                <a:spcPct val="150000"/>
              </a:lnSpc>
              <a:spcBef>
                <a:spcPts val="0"/>
              </a:spcBef>
              <a:spcAft>
                <a:spcPts val="0"/>
              </a:spcAft>
              <a:buNone/>
            </a:pPr>
            <a:r>
              <a:rPr b="1" lang="sv" sz="2400">
                <a:solidFill>
                  <a:schemeClr val="dk1"/>
                </a:solidFill>
                <a:latin typeface="Merriweather"/>
                <a:ea typeface="Merriweather"/>
                <a:cs typeface="Merriweather"/>
                <a:sym typeface="Merriweather"/>
              </a:rPr>
              <a:t>.</a:t>
            </a:r>
            <a:endParaRPr b="1" sz="2400">
              <a:solidFill>
                <a:schemeClr val="dk1"/>
              </a:solidFill>
              <a:latin typeface="Merriweather"/>
              <a:ea typeface="Merriweather"/>
              <a:cs typeface="Merriweather"/>
              <a:sym typeface="Merriweather"/>
            </a:endParaRPr>
          </a:p>
        </p:txBody>
      </p:sp>
      <p:pic>
        <p:nvPicPr>
          <p:cNvPr id="292" name="Google Shape;292;p42"/>
          <p:cNvPicPr preferRelativeResize="0"/>
          <p:nvPr/>
        </p:nvPicPr>
        <p:blipFill>
          <a:blip r:embed="rId3">
            <a:alphaModFix/>
          </a:blip>
          <a:stretch>
            <a:fillRect/>
          </a:stretch>
        </p:blipFill>
        <p:spPr>
          <a:xfrm>
            <a:off x="8267025" y="4308501"/>
            <a:ext cx="876974" cy="835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3"/>
          <p:cNvSpPr txBox="1"/>
          <p:nvPr/>
        </p:nvSpPr>
        <p:spPr>
          <a:xfrm>
            <a:off x="152400" y="174875"/>
            <a:ext cx="8803500" cy="49686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sv" sz="6000">
                <a:solidFill>
                  <a:schemeClr val="dk1"/>
                </a:solidFill>
                <a:latin typeface="Merriweather"/>
                <a:ea typeface="Merriweather"/>
                <a:cs typeface="Merriweather"/>
                <a:sym typeface="Merriweather"/>
              </a:rPr>
              <a:t>Lärdomar </a:t>
            </a:r>
            <a:endParaRPr b="1" sz="2400">
              <a:solidFill>
                <a:schemeClr val="dk1"/>
              </a:solidFill>
              <a:latin typeface="Merriweather"/>
              <a:ea typeface="Merriweather"/>
              <a:cs typeface="Merriweather"/>
              <a:sym typeface="Merriweather"/>
            </a:endParaRPr>
          </a:p>
          <a:p>
            <a:pPr indent="-381000" lvl="0" marL="457200" rtl="0" algn="just">
              <a:lnSpc>
                <a:spcPct val="150000"/>
              </a:lnSpc>
              <a:spcBef>
                <a:spcPts val="0"/>
              </a:spcBef>
              <a:spcAft>
                <a:spcPts val="0"/>
              </a:spcAft>
              <a:buClr>
                <a:schemeClr val="dk1"/>
              </a:buClr>
              <a:buSzPts val="2400"/>
              <a:buFont typeface="Merriweather"/>
              <a:buChar char="●"/>
            </a:pPr>
            <a:r>
              <a:rPr b="1" lang="sv" sz="2400">
                <a:solidFill>
                  <a:schemeClr val="dk1"/>
                </a:solidFill>
                <a:latin typeface="Merriweather"/>
                <a:ea typeface="Merriweather"/>
                <a:cs typeface="Merriweather"/>
                <a:sym typeface="Merriweather"/>
              </a:rPr>
              <a:t>Vårt engagemang sprider sig!</a:t>
            </a:r>
            <a:endParaRPr b="1" sz="2400">
              <a:solidFill>
                <a:schemeClr val="dk1"/>
              </a:solidFill>
              <a:latin typeface="Merriweather"/>
              <a:ea typeface="Merriweather"/>
              <a:cs typeface="Merriweather"/>
              <a:sym typeface="Merriweather"/>
            </a:endParaRPr>
          </a:p>
          <a:p>
            <a:pPr indent="-381000" lvl="0" marL="457200" rtl="0" algn="just">
              <a:lnSpc>
                <a:spcPct val="150000"/>
              </a:lnSpc>
              <a:spcBef>
                <a:spcPts val="0"/>
              </a:spcBef>
              <a:spcAft>
                <a:spcPts val="0"/>
              </a:spcAft>
              <a:buClr>
                <a:schemeClr val="dk1"/>
              </a:buClr>
              <a:buSzPts val="2400"/>
              <a:buFont typeface="Merriweather"/>
              <a:buChar char="●"/>
            </a:pPr>
            <a:r>
              <a:rPr b="1" lang="sv" sz="2400">
                <a:solidFill>
                  <a:schemeClr val="dk1"/>
                </a:solidFill>
                <a:latin typeface="Merriweather"/>
                <a:ea typeface="Merriweather"/>
                <a:cs typeface="Merriweather"/>
                <a:sym typeface="Merriweather"/>
              </a:rPr>
              <a:t>Gör saker! Det blir spännande och lätt att berätta när läsare/lyssnare får följa med när vi gör grejer.</a:t>
            </a:r>
            <a:endParaRPr b="1" sz="2400">
              <a:solidFill>
                <a:schemeClr val="dk1"/>
              </a:solidFill>
              <a:latin typeface="Merriweather"/>
              <a:ea typeface="Merriweather"/>
              <a:cs typeface="Merriweather"/>
              <a:sym typeface="Merriweather"/>
            </a:endParaRPr>
          </a:p>
          <a:p>
            <a:pPr indent="-381000" lvl="0" marL="457200" rtl="0" algn="just">
              <a:lnSpc>
                <a:spcPct val="150000"/>
              </a:lnSpc>
              <a:spcBef>
                <a:spcPts val="0"/>
              </a:spcBef>
              <a:spcAft>
                <a:spcPts val="0"/>
              </a:spcAft>
              <a:buClr>
                <a:schemeClr val="dk1"/>
              </a:buClr>
              <a:buSzPts val="2400"/>
              <a:buFont typeface="Merriweather"/>
              <a:buChar char="●"/>
            </a:pPr>
            <a:r>
              <a:rPr b="1" lang="sv" sz="2400">
                <a:solidFill>
                  <a:schemeClr val="dk1"/>
                </a:solidFill>
                <a:latin typeface="Merriweather"/>
                <a:ea typeface="Merriweather"/>
                <a:cs typeface="Merriweather"/>
                <a:sym typeface="Merriweather"/>
              </a:rPr>
              <a:t>Lustfyllt och intressant – smittar alla.</a:t>
            </a:r>
            <a:endParaRPr b="1" sz="2400">
              <a:solidFill>
                <a:schemeClr val="dk1"/>
              </a:solidFill>
              <a:latin typeface="Merriweather"/>
              <a:ea typeface="Merriweather"/>
              <a:cs typeface="Merriweather"/>
              <a:sym typeface="Merriweather"/>
            </a:endParaRPr>
          </a:p>
        </p:txBody>
      </p:sp>
      <p:pic>
        <p:nvPicPr>
          <p:cNvPr id="298" name="Google Shape;298;p43"/>
          <p:cNvPicPr preferRelativeResize="0"/>
          <p:nvPr/>
        </p:nvPicPr>
        <p:blipFill>
          <a:blip r:embed="rId3">
            <a:alphaModFix/>
          </a:blip>
          <a:stretch>
            <a:fillRect/>
          </a:stretch>
        </p:blipFill>
        <p:spPr>
          <a:xfrm>
            <a:off x="8267025" y="4308501"/>
            <a:ext cx="876974" cy="835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04" name="Google Shape;304;p4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05" name="Google Shape;305;p44"/>
          <p:cNvPicPr preferRelativeResize="0"/>
          <p:nvPr/>
        </p:nvPicPr>
        <p:blipFill>
          <a:blip r:embed="rId3">
            <a:alphaModFix/>
          </a:blip>
          <a:stretch>
            <a:fillRect/>
          </a:stretch>
        </p:blipFill>
        <p:spPr>
          <a:xfrm>
            <a:off x="-2046725" y="0"/>
            <a:ext cx="8326950" cy="4694926"/>
          </a:xfrm>
          <a:prstGeom prst="rect">
            <a:avLst/>
          </a:prstGeom>
          <a:noFill/>
          <a:ln>
            <a:noFill/>
          </a:ln>
        </p:spPr>
      </p:pic>
      <p:pic>
        <p:nvPicPr>
          <p:cNvPr id="306" name="Google Shape;306;p44"/>
          <p:cNvPicPr preferRelativeResize="0"/>
          <p:nvPr/>
        </p:nvPicPr>
        <p:blipFill>
          <a:blip r:embed="rId4">
            <a:alphaModFix/>
          </a:blip>
          <a:stretch>
            <a:fillRect/>
          </a:stretch>
        </p:blipFill>
        <p:spPr>
          <a:xfrm>
            <a:off x="4670475" y="272450"/>
            <a:ext cx="5316776" cy="3027225"/>
          </a:xfrm>
          <a:prstGeom prst="rect">
            <a:avLst/>
          </a:prstGeom>
          <a:noFill/>
          <a:ln>
            <a:noFill/>
          </a:ln>
        </p:spPr>
      </p:pic>
      <p:pic>
        <p:nvPicPr>
          <p:cNvPr id="307" name="Google Shape;307;p44"/>
          <p:cNvPicPr preferRelativeResize="0"/>
          <p:nvPr/>
        </p:nvPicPr>
        <p:blipFill>
          <a:blip r:embed="rId5">
            <a:alphaModFix/>
          </a:blip>
          <a:stretch>
            <a:fillRect/>
          </a:stretch>
        </p:blipFill>
        <p:spPr>
          <a:xfrm>
            <a:off x="8267025" y="4308501"/>
            <a:ext cx="876974" cy="835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13" name="Google Shape;313;p4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14" name="Google Shape;314;p45"/>
          <p:cNvPicPr preferRelativeResize="0"/>
          <p:nvPr/>
        </p:nvPicPr>
        <p:blipFill>
          <a:blip r:embed="rId3">
            <a:alphaModFix/>
          </a:blip>
          <a:stretch>
            <a:fillRect/>
          </a:stretch>
        </p:blipFill>
        <p:spPr>
          <a:xfrm>
            <a:off x="-10567500" y="-6439125"/>
            <a:ext cx="20591299" cy="1158262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46"/>
          <p:cNvSpPr txBox="1"/>
          <p:nvPr>
            <p:ph type="title"/>
          </p:nvPr>
        </p:nvSpPr>
        <p:spPr>
          <a:xfrm>
            <a:off x="387900" y="353775"/>
            <a:ext cx="8520600" cy="45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sv" sz="2820">
                <a:latin typeface="Merriweather"/>
                <a:ea typeface="Merriweather"/>
                <a:cs typeface="Merriweather"/>
                <a:sym typeface="Merriweather"/>
              </a:rPr>
              <a:t>Läs:</a:t>
            </a:r>
            <a:endParaRPr b="1" sz="2820">
              <a:latin typeface="Merriweather"/>
              <a:ea typeface="Merriweather"/>
              <a:cs typeface="Merriweather"/>
              <a:sym typeface="Merriweather"/>
            </a:endParaRPr>
          </a:p>
          <a:p>
            <a:pPr indent="0" lvl="0" marL="0" rtl="0" algn="l">
              <a:spcBef>
                <a:spcPts val="0"/>
              </a:spcBef>
              <a:spcAft>
                <a:spcPts val="0"/>
              </a:spcAft>
              <a:buSzPts val="990"/>
              <a:buNone/>
            </a:pPr>
            <a:r>
              <a:rPr b="1" lang="sv" sz="2820">
                <a:latin typeface="Merriweather"/>
                <a:ea typeface="Merriweather"/>
                <a:cs typeface="Merriweather"/>
                <a:sym typeface="Merriweather"/>
              </a:rPr>
              <a:t>Sydsvenskan.se </a:t>
            </a:r>
            <a:br>
              <a:rPr b="1" lang="sv" sz="2820">
                <a:latin typeface="Merriweather"/>
                <a:ea typeface="Merriweather"/>
                <a:cs typeface="Merriweather"/>
                <a:sym typeface="Merriweather"/>
              </a:rPr>
            </a:br>
            <a:r>
              <a:rPr b="1" lang="sv" sz="2820">
                <a:latin typeface="Merriweather"/>
                <a:ea typeface="Merriweather"/>
                <a:cs typeface="Merriweather"/>
                <a:sym typeface="Merriweather"/>
              </a:rPr>
              <a:t>Spårhundarna</a:t>
            </a:r>
            <a:endParaRPr b="1" sz="2820">
              <a:latin typeface="Merriweather"/>
              <a:ea typeface="Merriweather"/>
              <a:cs typeface="Merriweather"/>
              <a:sym typeface="Merriweather"/>
            </a:endParaRPr>
          </a:p>
          <a:p>
            <a:pPr indent="0" lvl="0" marL="0" rtl="0" algn="l">
              <a:spcBef>
                <a:spcPts val="0"/>
              </a:spcBef>
              <a:spcAft>
                <a:spcPts val="0"/>
              </a:spcAft>
              <a:buSzPts val="990"/>
              <a:buNone/>
            </a:pPr>
            <a:r>
              <a:t/>
            </a:r>
            <a:endParaRPr b="1" sz="2820">
              <a:latin typeface="Merriweather"/>
              <a:ea typeface="Merriweather"/>
              <a:cs typeface="Merriweather"/>
              <a:sym typeface="Merriweather"/>
            </a:endParaRPr>
          </a:p>
          <a:p>
            <a:pPr indent="0" lvl="0" marL="0" rtl="0" algn="l">
              <a:spcBef>
                <a:spcPts val="0"/>
              </a:spcBef>
              <a:spcAft>
                <a:spcPts val="0"/>
              </a:spcAft>
              <a:buSzPts val="990"/>
              <a:buNone/>
            </a:pPr>
            <a:r>
              <a:rPr b="1" lang="sv" sz="2820">
                <a:latin typeface="Merriweather"/>
                <a:ea typeface="Merriweather"/>
                <a:cs typeface="Merriweather"/>
                <a:sym typeface="Merriweather"/>
              </a:rPr>
              <a:t>Lyssna:</a:t>
            </a:r>
            <a:endParaRPr b="1" sz="2820">
              <a:latin typeface="Merriweather"/>
              <a:ea typeface="Merriweather"/>
              <a:cs typeface="Merriweather"/>
              <a:sym typeface="Merriweather"/>
            </a:endParaRPr>
          </a:p>
          <a:p>
            <a:pPr indent="0" lvl="0" marL="0" rtl="0" algn="l">
              <a:spcBef>
                <a:spcPts val="0"/>
              </a:spcBef>
              <a:spcAft>
                <a:spcPts val="0"/>
              </a:spcAft>
              <a:buSzPts val="990"/>
              <a:buNone/>
            </a:pPr>
            <a:r>
              <a:rPr b="1" lang="sv" sz="2820">
                <a:latin typeface="Merriweather"/>
                <a:ea typeface="Merriweather"/>
                <a:cs typeface="Merriweather"/>
                <a:sym typeface="Merriweather"/>
              </a:rPr>
              <a:t>Sydsvenskan Dok: Spårhundarna </a:t>
            </a:r>
            <a:endParaRPr b="1" sz="2820">
              <a:latin typeface="Merriweather"/>
              <a:ea typeface="Merriweather"/>
              <a:cs typeface="Merriweather"/>
              <a:sym typeface="Merriweather"/>
            </a:endParaRPr>
          </a:p>
          <a:p>
            <a:pPr indent="0" lvl="0" marL="0" rtl="0" algn="l">
              <a:spcBef>
                <a:spcPts val="0"/>
              </a:spcBef>
              <a:spcAft>
                <a:spcPts val="0"/>
              </a:spcAft>
              <a:buSzPts val="990"/>
              <a:buNone/>
            </a:pPr>
            <a:r>
              <a:rPr b="1" lang="sv" sz="2820">
                <a:latin typeface="Merriweather"/>
                <a:ea typeface="Merriweather"/>
                <a:cs typeface="Merriweather"/>
                <a:sym typeface="Merriweather"/>
              </a:rPr>
              <a:t>Podd i 7 delar à cirka 20 minuter</a:t>
            </a:r>
            <a:endParaRPr b="1" sz="2820">
              <a:latin typeface="Merriweather"/>
              <a:ea typeface="Merriweather"/>
              <a:cs typeface="Merriweather"/>
              <a:sym typeface="Merriweather"/>
            </a:endParaRPr>
          </a:p>
          <a:p>
            <a:pPr indent="0" lvl="0" marL="0" rtl="0" algn="l">
              <a:spcBef>
                <a:spcPts val="0"/>
              </a:spcBef>
              <a:spcAft>
                <a:spcPts val="0"/>
              </a:spcAft>
              <a:buSzPts val="990"/>
              <a:buNone/>
            </a:pPr>
            <a:r>
              <a:t/>
            </a:r>
            <a:endParaRPr b="1" sz="2820">
              <a:latin typeface="Merriweather"/>
              <a:ea typeface="Merriweather"/>
              <a:cs typeface="Merriweather"/>
              <a:sym typeface="Merriweather"/>
            </a:endParaRPr>
          </a:p>
          <a:p>
            <a:pPr indent="0" lvl="0" marL="0" rtl="0" algn="l">
              <a:spcBef>
                <a:spcPts val="0"/>
              </a:spcBef>
              <a:spcAft>
                <a:spcPts val="0"/>
              </a:spcAft>
              <a:buSzPts val="990"/>
              <a:buNone/>
            </a:pPr>
            <a:r>
              <a:rPr b="1" lang="sv" sz="2820">
                <a:latin typeface="Merriweather"/>
                <a:ea typeface="Merriweather"/>
                <a:cs typeface="Merriweather"/>
                <a:sym typeface="Merriweather"/>
              </a:rPr>
              <a:t>T</a:t>
            </a:r>
            <a:r>
              <a:rPr b="1" lang="sv" sz="2820">
                <a:latin typeface="Merriweather"/>
                <a:ea typeface="Merriweather"/>
                <a:cs typeface="Merriweather"/>
                <a:sym typeface="Merriweather"/>
              </a:rPr>
              <a:t>ipsa oss!</a:t>
            </a:r>
            <a:br>
              <a:rPr b="1" lang="sv" sz="2820">
                <a:latin typeface="Merriweather"/>
                <a:ea typeface="Merriweather"/>
                <a:cs typeface="Merriweather"/>
                <a:sym typeface="Merriweather"/>
              </a:rPr>
            </a:br>
            <a:r>
              <a:rPr b="1" lang="sv" sz="2820" u="sng">
                <a:solidFill>
                  <a:schemeClr val="accent5"/>
                </a:solidFill>
                <a:latin typeface="Merriweather"/>
                <a:ea typeface="Merriweather"/>
                <a:cs typeface="Merriweather"/>
                <a:sym typeface="Merriweather"/>
                <a:hlinkClick r:id="rId3">
                  <a:extLst>
                    <a:ext uri="{A12FA001-AC4F-418D-AE19-62706E023703}">
                      <ahyp:hlinkClr val="tx"/>
                    </a:ext>
                  </a:extLst>
                </a:hlinkClick>
              </a:rPr>
              <a:t>sparhundarna@sydsvenskan.se</a:t>
            </a:r>
            <a:endParaRPr b="1" sz="2820">
              <a:latin typeface="Merriweather"/>
              <a:ea typeface="Merriweather"/>
              <a:cs typeface="Merriweather"/>
              <a:sym typeface="Merriweather"/>
            </a:endParaRPr>
          </a:p>
        </p:txBody>
      </p:sp>
      <p:pic>
        <p:nvPicPr>
          <p:cNvPr id="320" name="Google Shape;320;p46"/>
          <p:cNvPicPr preferRelativeResize="0"/>
          <p:nvPr/>
        </p:nvPicPr>
        <p:blipFill>
          <a:blip r:embed="rId4">
            <a:alphaModFix/>
          </a:blip>
          <a:stretch>
            <a:fillRect/>
          </a:stretch>
        </p:blipFill>
        <p:spPr>
          <a:xfrm>
            <a:off x="8267025" y="4308501"/>
            <a:ext cx="876974" cy="835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80" name="Google Shape;80;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81" name="Google Shape;81;p16"/>
          <p:cNvPicPr preferRelativeResize="0"/>
          <p:nvPr/>
        </p:nvPicPr>
        <p:blipFill>
          <a:blip r:embed="rId3">
            <a:alphaModFix/>
          </a:blip>
          <a:stretch>
            <a:fillRect/>
          </a:stretch>
        </p:blipFill>
        <p:spPr>
          <a:xfrm>
            <a:off x="-533400" y="0"/>
            <a:ext cx="4114800" cy="5143500"/>
          </a:xfrm>
          <a:prstGeom prst="rect">
            <a:avLst/>
          </a:prstGeom>
          <a:noFill/>
          <a:ln>
            <a:noFill/>
          </a:ln>
        </p:spPr>
      </p:pic>
      <p:pic>
        <p:nvPicPr>
          <p:cNvPr id="82" name="Google Shape;82;p16"/>
          <p:cNvPicPr preferRelativeResize="0"/>
          <p:nvPr/>
        </p:nvPicPr>
        <p:blipFill>
          <a:blip r:embed="rId4">
            <a:alphaModFix/>
          </a:blip>
          <a:stretch>
            <a:fillRect/>
          </a:stretch>
        </p:blipFill>
        <p:spPr>
          <a:xfrm>
            <a:off x="3581400" y="0"/>
            <a:ext cx="5524250" cy="2760801"/>
          </a:xfrm>
          <a:prstGeom prst="rect">
            <a:avLst/>
          </a:prstGeom>
          <a:noFill/>
          <a:ln>
            <a:noFill/>
          </a:ln>
        </p:spPr>
      </p:pic>
      <p:pic>
        <p:nvPicPr>
          <p:cNvPr id="83" name="Google Shape;83;p16"/>
          <p:cNvPicPr preferRelativeResize="0"/>
          <p:nvPr/>
        </p:nvPicPr>
        <p:blipFill>
          <a:blip r:embed="rId5">
            <a:alphaModFix/>
          </a:blip>
          <a:stretch>
            <a:fillRect/>
          </a:stretch>
        </p:blipFill>
        <p:spPr>
          <a:xfrm>
            <a:off x="3581400" y="2713664"/>
            <a:ext cx="5524250" cy="3085811"/>
          </a:xfrm>
          <a:prstGeom prst="rect">
            <a:avLst/>
          </a:prstGeom>
          <a:noFill/>
          <a:ln>
            <a:noFill/>
          </a:ln>
        </p:spPr>
      </p:pic>
      <p:pic>
        <p:nvPicPr>
          <p:cNvPr id="84" name="Google Shape;84;p16"/>
          <p:cNvPicPr preferRelativeResize="0"/>
          <p:nvPr/>
        </p:nvPicPr>
        <p:blipFill>
          <a:blip r:embed="rId6">
            <a:alphaModFix/>
          </a:blip>
          <a:stretch>
            <a:fillRect/>
          </a:stretch>
        </p:blipFill>
        <p:spPr>
          <a:xfrm>
            <a:off x="8267025" y="4308501"/>
            <a:ext cx="876974" cy="835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90" name="Google Shape;90;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1" name="Google Shape;91;p17"/>
          <p:cNvPicPr preferRelativeResize="0"/>
          <p:nvPr/>
        </p:nvPicPr>
        <p:blipFill>
          <a:blip r:embed="rId3">
            <a:alphaModFix/>
          </a:blip>
          <a:stretch>
            <a:fillRect/>
          </a:stretch>
        </p:blipFill>
        <p:spPr>
          <a:xfrm>
            <a:off x="8267025" y="4308501"/>
            <a:ext cx="876974" cy="835000"/>
          </a:xfrm>
          <a:prstGeom prst="rect">
            <a:avLst/>
          </a:prstGeom>
          <a:noFill/>
          <a:ln>
            <a:noFill/>
          </a:ln>
        </p:spPr>
      </p:pic>
      <p:pic>
        <p:nvPicPr>
          <p:cNvPr id="92" name="Google Shape;92;p17"/>
          <p:cNvPicPr preferRelativeResize="0"/>
          <p:nvPr/>
        </p:nvPicPr>
        <p:blipFill>
          <a:blip r:embed="rId4">
            <a:alphaModFix/>
          </a:blip>
          <a:stretch>
            <a:fillRect/>
          </a:stretch>
        </p:blipFill>
        <p:spPr>
          <a:xfrm>
            <a:off x="673926" y="41275"/>
            <a:ext cx="7527048" cy="55289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98" name="Google Shape;98;p18"/>
          <p:cNvSpPr txBox="1"/>
          <p:nvPr>
            <p:ph idx="1" type="body"/>
          </p:nvPr>
        </p:nvSpPr>
        <p:spPr>
          <a:xfrm>
            <a:off x="311700" y="1152475"/>
            <a:ext cx="5668500" cy="2909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9" name="Google Shape;99;p18"/>
          <p:cNvPicPr preferRelativeResize="0"/>
          <p:nvPr/>
        </p:nvPicPr>
        <p:blipFill>
          <a:blip r:embed="rId3">
            <a:alphaModFix/>
          </a:blip>
          <a:stretch>
            <a:fillRect/>
          </a:stretch>
        </p:blipFill>
        <p:spPr>
          <a:xfrm>
            <a:off x="5" y="0"/>
            <a:ext cx="4156491" cy="5143501"/>
          </a:xfrm>
          <a:prstGeom prst="rect">
            <a:avLst/>
          </a:prstGeom>
          <a:noFill/>
          <a:ln>
            <a:noFill/>
          </a:ln>
        </p:spPr>
      </p:pic>
      <p:pic>
        <p:nvPicPr>
          <p:cNvPr id="100" name="Google Shape;100;p18"/>
          <p:cNvPicPr preferRelativeResize="0"/>
          <p:nvPr/>
        </p:nvPicPr>
        <p:blipFill>
          <a:blip r:embed="rId4">
            <a:alphaModFix/>
          </a:blip>
          <a:stretch>
            <a:fillRect/>
          </a:stretch>
        </p:blipFill>
        <p:spPr>
          <a:xfrm>
            <a:off x="4141450" y="0"/>
            <a:ext cx="4614646" cy="5143500"/>
          </a:xfrm>
          <a:prstGeom prst="rect">
            <a:avLst/>
          </a:prstGeom>
          <a:noFill/>
          <a:ln>
            <a:noFill/>
          </a:ln>
        </p:spPr>
      </p:pic>
      <p:pic>
        <p:nvPicPr>
          <p:cNvPr id="101" name="Google Shape;101;p18"/>
          <p:cNvPicPr preferRelativeResize="0"/>
          <p:nvPr/>
        </p:nvPicPr>
        <p:blipFill>
          <a:blip r:embed="rId5">
            <a:alphaModFix/>
          </a:blip>
          <a:stretch>
            <a:fillRect/>
          </a:stretch>
        </p:blipFill>
        <p:spPr>
          <a:xfrm>
            <a:off x="8267025" y="4308501"/>
            <a:ext cx="876974" cy="835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07" name="Google Shape;107;p19"/>
          <p:cNvSpPr txBox="1"/>
          <p:nvPr>
            <p:ph idx="1" type="body"/>
          </p:nvPr>
        </p:nvSpPr>
        <p:spPr>
          <a:xfrm>
            <a:off x="311700" y="1152475"/>
            <a:ext cx="7024500" cy="2793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08" name="Google Shape;108;p19"/>
          <p:cNvPicPr preferRelativeResize="0"/>
          <p:nvPr/>
        </p:nvPicPr>
        <p:blipFill>
          <a:blip r:embed="rId3">
            <a:alphaModFix/>
          </a:blip>
          <a:stretch>
            <a:fillRect/>
          </a:stretch>
        </p:blipFill>
        <p:spPr>
          <a:xfrm>
            <a:off x="0" y="700"/>
            <a:ext cx="9144001" cy="5142101"/>
          </a:xfrm>
          <a:prstGeom prst="rect">
            <a:avLst/>
          </a:prstGeom>
          <a:noFill/>
          <a:ln>
            <a:noFill/>
          </a:ln>
        </p:spPr>
      </p:pic>
      <p:pic>
        <p:nvPicPr>
          <p:cNvPr id="109" name="Google Shape;109;p19"/>
          <p:cNvPicPr preferRelativeResize="0"/>
          <p:nvPr/>
        </p:nvPicPr>
        <p:blipFill>
          <a:blip r:embed="rId4">
            <a:alphaModFix/>
          </a:blip>
          <a:stretch>
            <a:fillRect/>
          </a:stretch>
        </p:blipFill>
        <p:spPr>
          <a:xfrm>
            <a:off x="8267025" y="4308501"/>
            <a:ext cx="876974" cy="835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20"/>
          <p:cNvPicPr preferRelativeResize="0"/>
          <p:nvPr/>
        </p:nvPicPr>
        <p:blipFill>
          <a:blip r:embed="rId3">
            <a:alphaModFix/>
          </a:blip>
          <a:stretch>
            <a:fillRect/>
          </a:stretch>
        </p:blipFill>
        <p:spPr>
          <a:xfrm>
            <a:off x="8267025" y="4308501"/>
            <a:ext cx="876974" cy="835000"/>
          </a:xfrm>
          <a:prstGeom prst="rect">
            <a:avLst/>
          </a:prstGeom>
          <a:noFill/>
          <a:ln>
            <a:noFill/>
          </a:ln>
        </p:spPr>
      </p:pic>
      <p:pic>
        <p:nvPicPr>
          <p:cNvPr id="115" name="Google Shape;115;p20"/>
          <p:cNvPicPr preferRelativeResize="0"/>
          <p:nvPr/>
        </p:nvPicPr>
        <p:blipFill rotWithShape="1">
          <a:blip r:embed="rId4">
            <a:alphaModFix/>
          </a:blip>
          <a:srcRect b="-7639" l="4280" r="-4280" t="7640"/>
          <a:stretch/>
        </p:blipFill>
        <p:spPr>
          <a:xfrm>
            <a:off x="2645700" y="-25848"/>
            <a:ext cx="4259925" cy="59718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21" name="Google Shape;121;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22" name="Google Shape;122;p21"/>
          <p:cNvPicPr preferRelativeResize="0"/>
          <p:nvPr/>
        </p:nvPicPr>
        <p:blipFill>
          <a:blip r:embed="rId3">
            <a:alphaModFix/>
          </a:blip>
          <a:stretch>
            <a:fillRect/>
          </a:stretch>
        </p:blipFill>
        <p:spPr>
          <a:xfrm>
            <a:off x="8267025" y="4308501"/>
            <a:ext cx="876974" cy="835000"/>
          </a:xfrm>
          <a:prstGeom prst="rect">
            <a:avLst/>
          </a:prstGeom>
          <a:noFill/>
          <a:ln>
            <a:noFill/>
          </a:ln>
        </p:spPr>
      </p:pic>
      <p:pic>
        <p:nvPicPr>
          <p:cNvPr id="123" name="Google Shape;123;p21"/>
          <p:cNvPicPr preferRelativeResize="0"/>
          <p:nvPr/>
        </p:nvPicPr>
        <p:blipFill>
          <a:blip r:embed="rId4">
            <a:alphaModFix/>
          </a:blip>
          <a:stretch>
            <a:fillRect/>
          </a:stretch>
        </p:blipFill>
        <p:spPr>
          <a:xfrm>
            <a:off x="182374" y="0"/>
            <a:ext cx="3496510" cy="4878851"/>
          </a:xfrm>
          <a:prstGeom prst="rect">
            <a:avLst/>
          </a:prstGeom>
          <a:noFill/>
          <a:ln>
            <a:noFill/>
          </a:ln>
        </p:spPr>
      </p:pic>
      <p:pic>
        <p:nvPicPr>
          <p:cNvPr id="124" name="Google Shape;124;p21"/>
          <p:cNvPicPr preferRelativeResize="0"/>
          <p:nvPr/>
        </p:nvPicPr>
        <p:blipFill>
          <a:blip r:embed="rId5">
            <a:alphaModFix/>
          </a:blip>
          <a:stretch>
            <a:fillRect/>
          </a:stretch>
        </p:blipFill>
        <p:spPr>
          <a:xfrm>
            <a:off x="4572000" y="0"/>
            <a:ext cx="3459025" cy="487886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