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8B01C-CAA2-7A49-84AC-222EABA08A1A}" v="50" dt="2024-11-01T08:22:16.89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9"/>
    <p:restoredTop sz="94629"/>
  </p:normalViewPr>
  <p:slideViewPr>
    <p:cSldViewPr snapToGrid="0">
      <p:cViewPr varScale="1">
        <p:scale>
          <a:sx n="30" d="100"/>
          <a:sy n="30" d="100"/>
        </p:scale>
        <p:origin x="11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litzer.org/article/rebuilding-local-journalism-essential-democratic-forc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976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u="sng" dirty="0">
              <a:hlinkClick r:id="rId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Shape 4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4" name="Shape 4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Forfatter og dato</a:t>
            </a:r>
          </a:p>
        </p:txBody>
      </p:sp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Presentasjonstittel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10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10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Dagsordentittel</a:t>
            </a:r>
          </a:p>
        </p:txBody>
      </p:sp>
      <p:sp>
        <p:nvSpPr>
          <p:cNvPr id="109" name="Dagsorden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Dagsordenundertittel</a:t>
            </a:r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Dagens emner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</a:t>
            </a:r>
          </a:p>
        </p:txBody>
      </p:sp>
      <p:sp>
        <p:nvSpPr>
          <p:cNvPr id="12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Kild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Kilder</a:t>
            </a:r>
          </a:p>
        </p:txBody>
      </p:sp>
      <p:sp>
        <p:nvSpPr>
          <p:cNvPr id="136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«Kjent sitat»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uftballonger sett nedenfra mot en blå himmel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Nærbilde av toppen av en luftballong sett ovenfra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Luftballonger sett nedenfra mot en blå himmel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uftballonger sett nedenfra mot en blå himmel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tekst topp (hvit, mørkeblå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Klikk for å legge til en tittel"/>
          <p:cNvSpPr txBox="1">
            <a:spLocks noGrp="1"/>
          </p:cNvSpPr>
          <p:nvPr>
            <p:ph type="title" hasCustomPrompt="1"/>
          </p:nvPr>
        </p:nvSpPr>
        <p:spPr>
          <a:xfrm>
            <a:off x="504890" y="943560"/>
            <a:ext cx="19539716" cy="2208716"/>
          </a:xfrm>
          <a:prstGeom prst="rect">
            <a:avLst/>
          </a:prstGeom>
        </p:spPr>
        <p:txBody>
          <a:bodyPr lIns="0" tIns="0" rIns="0" bIns="0"/>
          <a:lstStyle>
            <a:lvl1pPr defTabSz="914580">
              <a:lnSpc>
                <a:spcPct val="101000"/>
              </a:lnSpc>
              <a:defRPr sz="6400" b="0" spc="-2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Klikk for å legge til en tittel</a:t>
            </a:r>
          </a:p>
        </p:txBody>
      </p:sp>
      <p:sp>
        <p:nvSpPr>
          <p:cNvPr id="170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04885" y="3394190"/>
            <a:ext cx="19539722" cy="71454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580">
              <a:lnSpc>
                <a:spcPct val="101000"/>
              </a:lnSpc>
              <a:spcBef>
                <a:spcPts val="200"/>
              </a:spcBef>
              <a:buSzTx/>
              <a:buNone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579552" indent="-35090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800260" indent="-342968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020966" indent="-335030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325827" indent="-41124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Klikk for å legge til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752109" y="12994823"/>
            <a:ext cx="127001" cy="2159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tekst topp (hvit, mørkeblå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Klikk for å legge til en tittel"/>
          <p:cNvSpPr txBox="1">
            <a:spLocks noGrp="1"/>
          </p:cNvSpPr>
          <p:nvPr>
            <p:ph type="title" hasCustomPrompt="1"/>
          </p:nvPr>
        </p:nvSpPr>
        <p:spPr>
          <a:xfrm>
            <a:off x="504890" y="943560"/>
            <a:ext cx="19539716" cy="2208716"/>
          </a:xfrm>
          <a:prstGeom prst="rect">
            <a:avLst/>
          </a:prstGeom>
        </p:spPr>
        <p:txBody>
          <a:bodyPr lIns="0" tIns="0" rIns="0" bIns="0"/>
          <a:lstStyle>
            <a:lvl1pPr defTabSz="914580">
              <a:lnSpc>
                <a:spcPct val="101000"/>
              </a:lnSpc>
              <a:defRPr sz="6400" b="0" spc="-2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Klikk for å legge til en tittel</a:t>
            </a:r>
          </a:p>
        </p:txBody>
      </p:sp>
      <p:sp>
        <p:nvSpPr>
          <p:cNvPr id="179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04885" y="3394190"/>
            <a:ext cx="19539722" cy="71454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580">
              <a:lnSpc>
                <a:spcPct val="101000"/>
              </a:lnSpc>
              <a:spcBef>
                <a:spcPts val="200"/>
              </a:spcBef>
              <a:buSzTx/>
              <a:buNone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579552" indent="-35090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800260" indent="-342968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020966" indent="-335030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325827" indent="-41124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Klikk for å legge til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752109" y="12994823"/>
            <a:ext cx="127001" cy="2159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ærbilde av toppen av en luftballong sett ovenfra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Presentasjonstittel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tekst topp (hvit, mørkeblå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Klikk for å legge til en tittel"/>
          <p:cNvSpPr txBox="1">
            <a:spLocks noGrp="1"/>
          </p:cNvSpPr>
          <p:nvPr>
            <p:ph type="title" hasCustomPrompt="1"/>
          </p:nvPr>
        </p:nvSpPr>
        <p:spPr>
          <a:xfrm>
            <a:off x="504890" y="943560"/>
            <a:ext cx="19539716" cy="2208716"/>
          </a:xfrm>
          <a:prstGeom prst="rect">
            <a:avLst/>
          </a:prstGeom>
        </p:spPr>
        <p:txBody>
          <a:bodyPr lIns="0" tIns="0" rIns="0" bIns="0"/>
          <a:lstStyle>
            <a:lvl1pPr defTabSz="914580">
              <a:lnSpc>
                <a:spcPct val="101000"/>
              </a:lnSpc>
              <a:defRPr sz="6400" b="0" spc="-2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Klikk for å legge til en tittel</a:t>
            </a:r>
          </a:p>
        </p:txBody>
      </p:sp>
      <p:sp>
        <p:nvSpPr>
          <p:cNvPr id="188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04885" y="3394190"/>
            <a:ext cx="19539722" cy="71454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580">
              <a:lnSpc>
                <a:spcPct val="101000"/>
              </a:lnSpc>
              <a:spcBef>
                <a:spcPts val="200"/>
              </a:spcBef>
              <a:buSzTx/>
              <a:buNone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579552" indent="-35090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800260" indent="-342968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020966" indent="-335030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325827" indent="-41124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Klikk for å legge til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752109" y="12994823"/>
            <a:ext cx="127001" cy="2159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tekst topp (hvit, mørkeblå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NRK Logo" descr="NRK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7995" y="508141"/>
            <a:ext cx="1481115" cy="5316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Klikk for å legge til en tittel"/>
          <p:cNvSpPr txBox="1">
            <a:spLocks noGrp="1"/>
          </p:cNvSpPr>
          <p:nvPr>
            <p:ph type="title" hasCustomPrompt="1"/>
          </p:nvPr>
        </p:nvSpPr>
        <p:spPr>
          <a:xfrm>
            <a:off x="504890" y="943560"/>
            <a:ext cx="19539716" cy="2208715"/>
          </a:xfrm>
          <a:prstGeom prst="rect">
            <a:avLst/>
          </a:prstGeom>
        </p:spPr>
        <p:txBody>
          <a:bodyPr lIns="0" tIns="0" rIns="0" bIns="0"/>
          <a:lstStyle>
            <a:lvl1pPr defTabSz="914581">
              <a:lnSpc>
                <a:spcPct val="101000"/>
              </a:lnSpc>
              <a:defRPr sz="6400" b="0" spc="-2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Klikk for å legge til en tittel</a:t>
            </a:r>
          </a:p>
        </p:txBody>
      </p:sp>
      <p:sp>
        <p:nvSpPr>
          <p:cNvPr id="198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04887" y="3394190"/>
            <a:ext cx="19539719" cy="7145475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581">
              <a:lnSpc>
                <a:spcPct val="101000"/>
              </a:lnSpc>
              <a:spcBef>
                <a:spcPts val="200"/>
              </a:spcBef>
              <a:buSzTx/>
              <a:buNone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579553" indent="-350907" defTabSz="914581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800260" indent="-342968" defTabSz="914581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020967" indent="-335030" defTabSz="914581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325827" indent="-411246" defTabSz="914581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Klikk for å legge til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752109" y="12994822"/>
            <a:ext cx="127001" cy="2159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525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tekst topp (hvit, mørkeblå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NRK Logo" descr="NRK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7994" y="508140"/>
            <a:ext cx="1481117" cy="53167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Klikk for å legge til en tittel"/>
          <p:cNvSpPr txBox="1">
            <a:spLocks noGrp="1"/>
          </p:cNvSpPr>
          <p:nvPr>
            <p:ph type="title" hasCustomPrompt="1"/>
          </p:nvPr>
        </p:nvSpPr>
        <p:spPr>
          <a:xfrm>
            <a:off x="504890" y="943560"/>
            <a:ext cx="19539716" cy="2208716"/>
          </a:xfrm>
          <a:prstGeom prst="rect">
            <a:avLst/>
          </a:prstGeom>
        </p:spPr>
        <p:txBody>
          <a:bodyPr lIns="0" tIns="0" rIns="0" bIns="0"/>
          <a:lstStyle>
            <a:lvl1pPr defTabSz="914580">
              <a:lnSpc>
                <a:spcPct val="101000"/>
              </a:lnSpc>
              <a:defRPr sz="6400" b="0" spc="-2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Klikk for å legge til en tittel</a:t>
            </a:r>
          </a:p>
        </p:txBody>
      </p:sp>
      <p:sp>
        <p:nvSpPr>
          <p:cNvPr id="208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04885" y="3394190"/>
            <a:ext cx="19539722" cy="71454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580">
              <a:lnSpc>
                <a:spcPct val="101000"/>
              </a:lnSpc>
              <a:spcBef>
                <a:spcPts val="200"/>
              </a:spcBef>
              <a:buSzTx/>
              <a:buNone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579552" indent="-35090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800260" indent="-342968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020966" indent="-335030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325827" indent="-411246" defTabSz="914580">
              <a:lnSpc>
                <a:spcPct val="101000"/>
              </a:lnSpc>
              <a:spcBef>
                <a:spcPts val="200"/>
              </a:spcBef>
              <a:buSzPct val="100000"/>
              <a:defRPr sz="46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Klikk for å legge til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752109" y="12994823"/>
            <a:ext cx="127001" cy="2159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ærbilde av en luftballong sett nedenfra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Lysbildeundertittel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Luftballonger sett nedenfra mot en blå himmel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direktevideo –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7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7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direktevideo –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8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8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Inndelingstittel</a:t>
            </a:r>
          </a:p>
        </p:txBody>
      </p:sp>
      <p:sp>
        <p:nvSpPr>
          <p:cNvPr id="9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unn.no/doi/10.18261/nmt.29.3.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unn.no/doi/10.18261/nmt.29.3.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Etablert: 1. februar 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Etablert: 1. februar 2024</a:t>
            </a:r>
          </a:p>
        </p:txBody>
      </p:sp>
      <p:sp>
        <p:nvSpPr>
          <p:cNvPr id="219" name="Samarbeidsdeske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Samarbeidsdesken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Mennesker samarbeider best når de trues av en felles, ytre fiende"/>
          <p:cNvSpPr txBox="1">
            <a:spLocks noGrp="1"/>
          </p:cNvSpPr>
          <p:nvPr>
            <p:ph type="title"/>
          </p:nvPr>
        </p:nvSpPr>
        <p:spPr>
          <a:xfrm>
            <a:off x="5898585" y="5756684"/>
            <a:ext cx="12273649" cy="1803573"/>
          </a:xfrm>
          <a:prstGeom prst="rect">
            <a:avLst/>
          </a:prstGeom>
        </p:spPr>
        <p:txBody>
          <a:bodyPr/>
          <a:lstStyle>
            <a:lvl1pPr defTabSz="832269">
              <a:defRPr sz="5824" spc="-18"/>
            </a:lvl1pPr>
          </a:lstStyle>
          <a:p>
            <a:r>
              <a:t>Mennesker samarbeider best når de trues av en felles, ytre fiende</a:t>
            </a:r>
          </a:p>
        </p:txBody>
      </p:sp>
      <p:sp>
        <p:nvSpPr>
          <p:cNvPr id="31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19" name="image36.png" descr="image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786" y="12366873"/>
            <a:ext cx="65532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668642" y="12994822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22" name="aviser3.jpeg" descr="aviser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36.png" descr="image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786" y="12366873"/>
            <a:ext cx="65532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92" y="1348654"/>
            <a:ext cx="18383816" cy="11018692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Igland, 2022: https://www.idunn.no/doi/10.18261/nmt.29.3.3"/>
          <p:cNvSpPr txBox="1"/>
          <p:nvPr/>
        </p:nvSpPr>
        <p:spPr>
          <a:xfrm>
            <a:off x="668928" y="12820491"/>
            <a:ext cx="1051788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Igland, 2022: </a:t>
            </a:r>
            <a:r>
              <a:rPr u="sng">
                <a:hlinkClick r:id="rId3"/>
              </a:rPr>
              <a:t>https://www.idunn.no/doi/10.18261/nmt.29.3.3</a:t>
            </a:r>
            <a:r>
              <a:t> </a:t>
            </a:r>
          </a:p>
        </p:txBody>
      </p:sp>
      <p:pic>
        <p:nvPicPr>
          <p:cNvPr id="327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425" y="1368371"/>
            <a:ext cx="18261748" cy="11018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 advAuto="0"/>
      <p:bldP spid="327" grpId="0" animBg="1" advAuto="0"/>
      <p:bldP spid="327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– Det er lettere å snakke om en del ting som for fem-seks år siden ville vært veldig radikalt og kanskje umulig. Det er mulig å diskutere nå, og det tror jeg er bra, sier Hjertenes."/>
          <p:cNvSpPr txBox="1">
            <a:spLocks noGrp="1"/>
          </p:cNvSpPr>
          <p:nvPr>
            <p:ph type="body" sz="quarter" idx="1"/>
          </p:nvPr>
        </p:nvSpPr>
        <p:spPr>
          <a:xfrm>
            <a:off x="16042489" y="10136602"/>
            <a:ext cx="8084845" cy="3380832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0"/>
              </a:spcBef>
              <a:defRPr sz="34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– Det er lettere å snakke om en del ting som for fem-seks år siden ville vært veldig radikalt og kanskje umulig. Det er mulig å diskutere nå, og det tror jeg er bra, sier Hjertenes.</a:t>
            </a:r>
          </a:p>
        </p:txBody>
      </p:sp>
      <p:sp>
        <p:nvSpPr>
          <p:cNvPr id="33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668642" y="12994822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331" name="Skjermbilde 2024-09-11 kl. 15.49.07.png" descr="Skjermbilde 2024-09-11 kl. 15.49.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02" y="206009"/>
            <a:ext cx="1499378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kjermbilde 2024-09-25 kl. 08.29.52.png" descr="Skjermbilde 2024-09-25 kl. 08.29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6" y="206009"/>
            <a:ext cx="1499222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Skjermbilde 2024-09-25 kl. 08.32.10.png" descr="Skjermbilde 2024-09-25 kl. 08.32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5187" y="9697529"/>
            <a:ext cx="8989827" cy="2745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kjermbilde 2024-09-25 kl. 10.36.24.png" descr="Skjermbilde 2024-09-25 kl. 10.36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60" y="206009"/>
            <a:ext cx="1517867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 advAuto="0"/>
      <p:bldP spid="329" grpId="1" animBg="1" advAuto="0"/>
      <p:bldP spid="332" grpId="0" animBg="1" advAuto="0"/>
      <p:bldP spid="333" grpId="0" animBg="1" advAuto="0"/>
      <p:bldP spid="333" grpId="1" animBg="1" advAuto="0"/>
      <p:bldP spid="33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005" y="2634153"/>
            <a:ext cx="19731990" cy="8447694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Igland, 2022: https://www.idunn.no/doi/10.18261/nmt.29.3.3"/>
          <p:cNvSpPr txBox="1"/>
          <p:nvPr/>
        </p:nvSpPr>
        <p:spPr>
          <a:xfrm>
            <a:off x="668928" y="12820491"/>
            <a:ext cx="1051788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Igland, 2022: </a:t>
            </a:r>
            <a:r>
              <a:rPr u="sng">
                <a:hlinkClick r:id="rId3"/>
              </a:rPr>
              <a:t>https://www.idunn.no/doi/10.18261/nmt.29.3.3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837" y="1883615"/>
            <a:ext cx="8618325" cy="9948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344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606" y="219313"/>
            <a:ext cx="11975669" cy="1327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786" y="12366872"/>
            <a:ext cx="6553203" cy="406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NRK-kontorer-skewed.png" descr="NRK-kontorer-skewed.png"/>
          <p:cNvPicPr>
            <a:picLocks noChangeAspect="1"/>
          </p:cNvPicPr>
          <p:nvPr/>
        </p:nvPicPr>
        <p:blipFill>
          <a:blip r:embed="rId4">
            <a:alphaModFix amt="82146"/>
          </a:blip>
          <a:stretch>
            <a:fillRect/>
          </a:stretch>
        </p:blipFill>
        <p:spPr>
          <a:xfrm>
            <a:off x="5220429" y="368300"/>
            <a:ext cx="11963401" cy="132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Konkurrenter?…"/>
          <p:cNvSpPr txBox="1"/>
          <p:nvPr/>
        </p:nvSpPr>
        <p:spPr>
          <a:xfrm>
            <a:off x="555496" y="799356"/>
            <a:ext cx="7819298" cy="1275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Konkurrenter?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Eller formidable samarbeidspartnere?</a:t>
            </a:r>
          </a:p>
        </p:txBody>
      </p:sp>
      <p:sp>
        <p:nvSpPr>
          <p:cNvPr id="348" name="LLA-avisenes…"/>
          <p:cNvSpPr txBox="1"/>
          <p:nvPr/>
        </p:nvSpPr>
        <p:spPr>
          <a:xfrm>
            <a:off x="13169148" y="3741943"/>
            <a:ext cx="4417364" cy="79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LLA-avisenes 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dekningskommuner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 advAuto="0"/>
      <p:bldP spid="347" grpId="0" animBg="1" advAuto="0"/>
      <p:bldP spid="34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amarbeidsdesken skal arbeide for å styrke datajournalistikken og den undersøkende journalistikken i små, norske redaksjoner."/>
          <p:cNvSpPr txBox="1">
            <a:spLocks noGrp="1"/>
          </p:cNvSpPr>
          <p:nvPr>
            <p:ph type="body" sz="quarter" idx="1"/>
          </p:nvPr>
        </p:nvSpPr>
        <p:spPr>
          <a:xfrm>
            <a:off x="3409901" y="2308119"/>
            <a:ext cx="17564198" cy="2146709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Samarbeidsdesken skal arbeide for å </a:t>
            </a:r>
            <a:r>
              <a:rPr b="1"/>
              <a:t>styrke datajournalistikken og den undersøkende journalistikken i små, norske redaksjoner.</a:t>
            </a:r>
            <a:r>
              <a:t> </a:t>
            </a:r>
          </a:p>
        </p:txBody>
      </p:sp>
      <p:sp>
        <p:nvSpPr>
          <p:cNvPr id="351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52" name="Samarbeidsdesken skal arbeide for å styrke datajournalistikken og den undersøkende journalistikken i små, norske redaksjoner."/>
          <p:cNvSpPr txBox="1"/>
          <p:nvPr/>
        </p:nvSpPr>
        <p:spPr>
          <a:xfrm>
            <a:off x="3409901" y="5358362"/>
            <a:ext cx="17564198" cy="214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914580">
              <a:lnSpc>
                <a:spcPct val="101000"/>
              </a:lnSpc>
              <a:spcBef>
                <a:spcPts val="200"/>
              </a:spcBef>
              <a:defRPr sz="4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Samarbeidsdesken skal løfte frem </a:t>
            </a:r>
            <a:r>
              <a:rPr b="1"/>
              <a:t>viktige journalistiske tema</a:t>
            </a:r>
            <a:r>
              <a:t> ved å kombinere ressursene og publiseringsflatene </a:t>
            </a:r>
            <a:r>
              <a:rPr b="1"/>
              <a:t>lokalavisene og NRK</a:t>
            </a:r>
            <a:r>
              <a:t>. </a:t>
            </a:r>
          </a:p>
        </p:txBody>
      </p:sp>
      <p:sp>
        <p:nvSpPr>
          <p:cNvPr id="353" name="Samarbeidsdesken skal arbeide for å styrke datajournalistikken og den undersøkende journalistikken i små, norske redaksjoner."/>
          <p:cNvSpPr txBox="1"/>
          <p:nvPr/>
        </p:nvSpPr>
        <p:spPr>
          <a:xfrm>
            <a:off x="3409901" y="8410850"/>
            <a:ext cx="17564198" cy="2146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914580">
              <a:lnSpc>
                <a:spcPct val="101000"/>
              </a:lnSpc>
              <a:spcBef>
                <a:spcPts val="200"/>
              </a:spcBef>
              <a:defRPr sz="4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Samarbeidsdesken skal bidra til å bevare </a:t>
            </a:r>
            <a:r>
              <a:rPr b="1"/>
              <a:t>mediemangfoldet i Norge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artnere og finansiering"/>
          <p:cNvSpPr txBox="1">
            <a:spLocks noGrp="1"/>
          </p:cNvSpPr>
          <p:nvPr>
            <p:ph type="title"/>
          </p:nvPr>
        </p:nvSpPr>
        <p:spPr>
          <a:xfrm>
            <a:off x="3144142" y="943560"/>
            <a:ext cx="16900464" cy="220871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Partnere og finansiering</a:t>
            </a:r>
          </a:p>
        </p:txBody>
      </p:sp>
      <p:sp>
        <p:nvSpPr>
          <p:cNvPr id="358" name="Landslaget for lokalaviser (LLA)…"/>
          <p:cNvSpPr txBox="1">
            <a:spLocks noGrp="1"/>
          </p:cNvSpPr>
          <p:nvPr>
            <p:ph type="body" sz="half" idx="1"/>
          </p:nvPr>
        </p:nvSpPr>
        <p:spPr>
          <a:xfrm>
            <a:off x="3144143" y="3394190"/>
            <a:ext cx="16900464" cy="7145476"/>
          </a:xfrm>
          <a:prstGeom prst="rect">
            <a:avLst/>
          </a:prstGeom>
        </p:spPr>
        <p:txBody>
          <a:bodyPr/>
          <a:lstStyle/>
          <a:p>
            <a:pPr marL="461209" indent="-461209">
              <a:buSzPct val="100000"/>
              <a:buChar char="•"/>
            </a:pPr>
            <a:r>
              <a:t>Landslaget for lokalaviser (LLA)</a:t>
            </a:r>
          </a:p>
          <a:p>
            <a:pPr marL="842210" lvl="1" indent="-461210"/>
            <a:r>
              <a:t>Redaksjonell konsulent</a:t>
            </a:r>
          </a:p>
          <a:p>
            <a:pPr marL="461209" indent="-461209">
              <a:buSzPct val="100000"/>
              <a:buChar char="•"/>
            </a:pPr>
            <a:r>
              <a:t>Senter for undersøkende journalistikk (UiB)</a:t>
            </a:r>
          </a:p>
          <a:p>
            <a:pPr marL="842210" lvl="1" indent="-461210"/>
            <a:r>
              <a:t>Reportasjeledelse og kontorplass</a:t>
            </a:r>
          </a:p>
          <a:p>
            <a:pPr marL="461209" indent="-461209">
              <a:buSzPct val="100000"/>
              <a:buChar char="•"/>
            </a:pPr>
            <a:r>
              <a:t>Norsk rikskringkasting (NRK)</a:t>
            </a:r>
          </a:p>
          <a:p>
            <a:pPr marL="842210" lvl="1" indent="-461210"/>
            <a:r>
              <a:t>Prosjektleder, kontorplass og andre ressurser</a:t>
            </a:r>
          </a:p>
        </p:txBody>
      </p:sp>
      <p:sp>
        <p:nvSpPr>
          <p:cNvPr id="359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60" name="Initiativtakere: Vest-Telemark blad på vegne av LLAs medlemsaviser (+/- 120)…"/>
          <p:cNvSpPr txBox="1"/>
          <p:nvPr/>
        </p:nvSpPr>
        <p:spPr>
          <a:xfrm>
            <a:off x="2965592" y="10095658"/>
            <a:ext cx="17257565" cy="1275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marL="360945" indent="-360945" defTabSz="1828524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Initiativtakere: Vest-Telemark blad på vegne av LLAs medlemsaviser</a:t>
            </a:r>
          </a:p>
          <a:p>
            <a:pPr marL="360945" indent="-360945" defTabSz="1828524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Ekstern pengestøtte fra Medietilsynet og Fritt Ord. På statsbudsjettet fra 2025.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Laget"/>
          <p:cNvSpPr txBox="1">
            <a:spLocks noGrp="1"/>
          </p:cNvSpPr>
          <p:nvPr>
            <p:ph type="title"/>
          </p:nvPr>
        </p:nvSpPr>
        <p:spPr>
          <a:xfrm>
            <a:off x="2766068" y="943560"/>
            <a:ext cx="17278538" cy="220871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Laget</a:t>
            </a:r>
          </a:p>
        </p:txBody>
      </p:sp>
      <p:sp>
        <p:nvSpPr>
          <p:cNvPr id="363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64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215" y="3700205"/>
            <a:ext cx="11674821" cy="778321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Christian Lura, prosjektleder…"/>
          <p:cNvSpPr txBox="1"/>
          <p:nvPr/>
        </p:nvSpPr>
        <p:spPr>
          <a:xfrm>
            <a:off x="2929545" y="8559954"/>
            <a:ext cx="6091180" cy="2913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Christian Lura, prosjektleder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Øivind Skjervheim, utvikler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Maja Aarbakke, journalist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Dina Olavsen, masterstudent</a:t>
            </a:r>
          </a:p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+ 123 lokalaviser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47818" y="12994823"/>
            <a:ext cx="131292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224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786" y="12366872"/>
            <a:ext cx="6553203" cy="40640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amarbeid, sa du?"/>
          <p:cNvSpPr txBox="1"/>
          <p:nvPr/>
        </p:nvSpPr>
        <p:spPr>
          <a:xfrm>
            <a:off x="8356710" y="6233162"/>
            <a:ext cx="7657881" cy="1249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Samarbeid, sa du?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598" y="-1564"/>
            <a:ext cx="7039934" cy="13719128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0.5m x 100m x 100m = 5000 m3"/>
          <p:cNvSpPr txBox="1"/>
          <p:nvPr/>
        </p:nvSpPr>
        <p:spPr>
          <a:xfrm>
            <a:off x="5010210" y="3279834"/>
            <a:ext cx="914648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100" marR="38100"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0.5m x 100m x 100m = 5000 m</a:t>
            </a:r>
            <a:r>
              <a:rPr baseline="31999"/>
              <a:t>3</a:t>
            </a:r>
          </a:p>
        </p:txBody>
      </p:sp>
      <p:sp>
        <p:nvSpPr>
          <p:cNvPr id="369" name="6m x 10m x 10m. = 600 m3"/>
          <p:cNvSpPr txBox="1"/>
          <p:nvPr/>
        </p:nvSpPr>
        <p:spPr>
          <a:xfrm>
            <a:off x="6398007" y="9319766"/>
            <a:ext cx="769749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100" marR="38100"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6m x 10m x 10m. = 600 m</a:t>
            </a:r>
            <a:r>
              <a:rPr baseline="31999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 advAuto="0"/>
      <p:bldP spid="36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Forbindelseslinje"/>
          <p:cNvCxnSpPr>
            <a:stCxn id="376" idx="0"/>
            <a:endCxn id="382" idx="0"/>
          </p:cNvCxnSpPr>
          <p:nvPr/>
        </p:nvCxnSpPr>
        <p:spPr>
          <a:xfrm flipV="1">
            <a:off x="5267765" y="5936183"/>
            <a:ext cx="2207950" cy="1908661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sp>
        <p:nvSpPr>
          <p:cNvPr id="412" name="Forbindelseslinje"/>
          <p:cNvSpPr/>
          <p:nvPr/>
        </p:nvSpPr>
        <p:spPr>
          <a:xfrm>
            <a:off x="6864656" y="4197855"/>
            <a:ext cx="830795" cy="1373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10" h="21600" extrusionOk="0">
                <a:moveTo>
                  <a:pt x="0" y="0"/>
                </a:moveTo>
                <a:cubicBezTo>
                  <a:pt x="16126" y="2086"/>
                  <a:pt x="21600" y="9286"/>
                  <a:pt x="16422" y="21600"/>
                </a:cubicBezTo>
              </a:path>
            </a:pathLst>
          </a:custGeom>
          <a:ln w="50800">
            <a:solidFill>
              <a:srgbClr val="1767CE"/>
            </a:solidFill>
          </a:ln>
        </p:spPr>
        <p:txBody>
          <a:bodyPr/>
          <a:lstStyle/>
          <a:p>
            <a:endParaRPr/>
          </a:p>
        </p:txBody>
      </p:sp>
      <p:cxnSp>
        <p:nvCxnSpPr>
          <p:cNvPr id="394" name="Forbindelseslinje"/>
          <p:cNvCxnSpPr>
            <a:stCxn id="379" idx="0"/>
            <a:endCxn id="377" idx="0"/>
          </p:cNvCxnSpPr>
          <p:nvPr/>
        </p:nvCxnSpPr>
        <p:spPr>
          <a:xfrm flipV="1">
            <a:off x="1698116" y="4166609"/>
            <a:ext cx="3569650" cy="1787911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cxnSp>
        <p:nvCxnSpPr>
          <p:cNvPr id="395" name="Forbindelseslinje"/>
          <p:cNvCxnSpPr>
            <a:stCxn id="375" idx="0"/>
            <a:endCxn id="376" idx="0"/>
          </p:cNvCxnSpPr>
          <p:nvPr/>
        </p:nvCxnSpPr>
        <p:spPr>
          <a:xfrm>
            <a:off x="1704466" y="5960869"/>
            <a:ext cx="3563300" cy="1883975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cxnSp>
        <p:nvCxnSpPr>
          <p:cNvPr id="396" name="Forbindelseslinje"/>
          <p:cNvCxnSpPr>
            <a:stCxn id="373" idx="0"/>
            <a:endCxn id="383" idx="0"/>
          </p:cNvCxnSpPr>
          <p:nvPr/>
        </p:nvCxnSpPr>
        <p:spPr>
          <a:xfrm flipV="1">
            <a:off x="7479106" y="5909663"/>
            <a:ext cx="3608865" cy="6351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cxnSp>
        <p:nvCxnSpPr>
          <p:cNvPr id="397" name="Forbindelseslinje"/>
          <p:cNvCxnSpPr>
            <a:stCxn id="383" idx="0"/>
            <a:endCxn id="385" idx="0"/>
          </p:cNvCxnSpPr>
          <p:nvPr/>
        </p:nvCxnSpPr>
        <p:spPr>
          <a:xfrm>
            <a:off x="11087970" y="5909663"/>
            <a:ext cx="3836726" cy="1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sp>
        <p:nvSpPr>
          <p:cNvPr id="413" name="Forbindelseslinje"/>
          <p:cNvSpPr/>
          <p:nvPr/>
        </p:nvSpPr>
        <p:spPr>
          <a:xfrm>
            <a:off x="12279968" y="6346635"/>
            <a:ext cx="4888146" cy="148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45" extrusionOk="0">
                <a:moveTo>
                  <a:pt x="0" y="0"/>
                </a:moveTo>
                <a:cubicBezTo>
                  <a:pt x="4479" y="14883"/>
                  <a:pt x="11679" y="21600"/>
                  <a:pt x="21600" y="20152"/>
                </a:cubicBezTo>
              </a:path>
            </a:pathLst>
          </a:custGeom>
          <a:ln w="50800">
            <a:solidFill>
              <a:srgbClr val="1767CE"/>
            </a:solidFill>
          </a:ln>
        </p:spPr>
        <p:txBody>
          <a:bodyPr/>
          <a:lstStyle/>
          <a:p>
            <a:endParaRPr/>
          </a:p>
        </p:txBody>
      </p:sp>
      <p:cxnSp>
        <p:nvCxnSpPr>
          <p:cNvPr id="399" name="Forbindelseslinje"/>
          <p:cNvCxnSpPr>
            <a:stCxn id="384" idx="0"/>
            <a:endCxn id="389" idx="0"/>
          </p:cNvCxnSpPr>
          <p:nvPr/>
        </p:nvCxnSpPr>
        <p:spPr>
          <a:xfrm flipV="1">
            <a:off x="14931044" y="5909663"/>
            <a:ext cx="3427741" cy="6351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cxnSp>
        <p:nvCxnSpPr>
          <p:cNvPr id="400" name="Forbindelseslinje"/>
          <p:cNvCxnSpPr>
            <a:stCxn id="388" idx="0"/>
            <a:endCxn id="391" idx="0"/>
          </p:cNvCxnSpPr>
          <p:nvPr/>
        </p:nvCxnSpPr>
        <p:spPr>
          <a:xfrm flipV="1">
            <a:off x="18356539" y="5903719"/>
            <a:ext cx="3689409" cy="12295"/>
          </a:xfrm>
          <a:prstGeom prst="straightConnector1">
            <a:avLst/>
          </a:prstGeom>
          <a:ln w="50800">
            <a:solidFill>
              <a:srgbClr val="1767CE"/>
            </a:solidFill>
          </a:ln>
        </p:spPr>
      </p:cxnSp>
      <p:sp>
        <p:nvSpPr>
          <p:cNvPr id="414" name="Forbindelseslinje"/>
          <p:cNvSpPr/>
          <p:nvPr/>
        </p:nvSpPr>
        <p:spPr>
          <a:xfrm>
            <a:off x="19271612" y="7706218"/>
            <a:ext cx="1583666" cy="4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0800">
            <a:solidFill>
              <a:srgbClr val="1767CE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373" name="Rektangel"/>
          <p:cNvSpPr/>
          <p:nvPr/>
        </p:nvSpPr>
        <p:spPr>
          <a:xfrm>
            <a:off x="6305391" y="5492399"/>
            <a:ext cx="2347432" cy="84722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Rektangel"/>
          <p:cNvSpPr/>
          <p:nvPr/>
        </p:nvSpPr>
        <p:spPr>
          <a:xfrm>
            <a:off x="9283030" y="5492399"/>
            <a:ext cx="3622582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Rektangel"/>
          <p:cNvSpPr/>
          <p:nvPr/>
        </p:nvSpPr>
        <p:spPr>
          <a:xfrm>
            <a:off x="101207" y="5537256"/>
            <a:ext cx="3206519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Rektangel"/>
          <p:cNvSpPr/>
          <p:nvPr/>
        </p:nvSpPr>
        <p:spPr>
          <a:xfrm>
            <a:off x="3617958" y="7421229"/>
            <a:ext cx="3299614" cy="847229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Rektangel"/>
          <p:cNvSpPr/>
          <p:nvPr/>
        </p:nvSpPr>
        <p:spPr>
          <a:xfrm>
            <a:off x="3617958" y="3742995"/>
            <a:ext cx="3299614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8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79" name="Idéarbeid"/>
          <p:cNvSpPr txBox="1"/>
          <p:nvPr/>
        </p:nvSpPr>
        <p:spPr>
          <a:xfrm>
            <a:off x="647084" y="5590031"/>
            <a:ext cx="2102065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Idéarbeid</a:t>
            </a:r>
          </a:p>
        </p:txBody>
      </p:sp>
      <p:sp>
        <p:nvSpPr>
          <p:cNvPr id="380" name="Research"/>
          <p:cNvSpPr txBox="1"/>
          <p:nvPr/>
        </p:nvSpPr>
        <p:spPr>
          <a:xfrm>
            <a:off x="4185268" y="7474005"/>
            <a:ext cx="215229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Research</a:t>
            </a:r>
          </a:p>
        </p:txBody>
      </p:sp>
      <p:sp>
        <p:nvSpPr>
          <p:cNvPr id="381" name="Dataanalyse"/>
          <p:cNvSpPr txBox="1"/>
          <p:nvPr/>
        </p:nvSpPr>
        <p:spPr>
          <a:xfrm>
            <a:off x="3892820" y="3795771"/>
            <a:ext cx="2737190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Dataanalyse</a:t>
            </a:r>
          </a:p>
        </p:txBody>
      </p:sp>
      <p:sp>
        <p:nvSpPr>
          <p:cNvPr id="382" name="Prosjekt"/>
          <p:cNvSpPr txBox="1"/>
          <p:nvPr/>
        </p:nvSpPr>
        <p:spPr>
          <a:xfrm>
            <a:off x="6424682" y="5571695"/>
            <a:ext cx="2102065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Prosjekt</a:t>
            </a:r>
          </a:p>
        </p:txBody>
      </p:sp>
      <p:sp>
        <p:nvSpPr>
          <p:cNvPr id="383" name="Kvalitetssikring"/>
          <p:cNvSpPr txBox="1"/>
          <p:nvPr/>
        </p:nvSpPr>
        <p:spPr>
          <a:xfrm>
            <a:off x="9465661" y="5545175"/>
            <a:ext cx="3244619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Kvalitetssikring</a:t>
            </a:r>
          </a:p>
        </p:txBody>
      </p:sp>
      <p:sp>
        <p:nvSpPr>
          <p:cNvPr id="384" name="Rektangel"/>
          <p:cNvSpPr/>
          <p:nvPr/>
        </p:nvSpPr>
        <p:spPr>
          <a:xfrm>
            <a:off x="13535817" y="5492399"/>
            <a:ext cx="2790456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5" name="Til avisene"/>
          <p:cNvSpPr txBox="1"/>
          <p:nvPr/>
        </p:nvSpPr>
        <p:spPr>
          <a:xfrm>
            <a:off x="13742620" y="5545175"/>
            <a:ext cx="2364151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Til avisene</a:t>
            </a:r>
          </a:p>
        </p:txBody>
      </p:sp>
      <p:sp>
        <p:nvSpPr>
          <p:cNvPr id="386" name="Rektangel"/>
          <p:cNvSpPr/>
          <p:nvPr/>
        </p:nvSpPr>
        <p:spPr>
          <a:xfrm>
            <a:off x="17193513" y="7291145"/>
            <a:ext cx="2326051" cy="847229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7" name="Til NRK"/>
          <p:cNvSpPr txBox="1"/>
          <p:nvPr/>
        </p:nvSpPr>
        <p:spPr>
          <a:xfrm>
            <a:off x="17400316" y="7343921"/>
            <a:ext cx="175358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Til NRK</a:t>
            </a:r>
          </a:p>
        </p:txBody>
      </p:sp>
      <p:sp>
        <p:nvSpPr>
          <p:cNvPr id="388" name="Rektangel"/>
          <p:cNvSpPr/>
          <p:nvPr/>
        </p:nvSpPr>
        <p:spPr>
          <a:xfrm>
            <a:off x="16961311" y="5492399"/>
            <a:ext cx="2790456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9" name="Verksteder"/>
          <p:cNvSpPr txBox="1"/>
          <p:nvPr/>
        </p:nvSpPr>
        <p:spPr>
          <a:xfrm>
            <a:off x="17168114" y="5545175"/>
            <a:ext cx="2381342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Verksteder</a:t>
            </a:r>
          </a:p>
        </p:txBody>
      </p:sp>
      <p:sp>
        <p:nvSpPr>
          <p:cNvPr id="390" name="Rektangel"/>
          <p:cNvSpPr/>
          <p:nvPr/>
        </p:nvSpPr>
        <p:spPr>
          <a:xfrm>
            <a:off x="20619008" y="5492399"/>
            <a:ext cx="2790455" cy="847228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1" name="Publisering"/>
          <p:cNvSpPr txBox="1"/>
          <p:nvPr/>
        </p:nvSpPr>
        <p:spPr>
          <a:xfrm>
            <a:off x="20817214" y="5539231"/>
            <a:ext cx="2457467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Publisering</a:t>
            </a:r>
          </a:p>
        </p:txBody>
      </p:sp>
      <p:sp>
        <p:nvSpPr>
          <p:cNvPr id="392" name="Rektangel"/>
          <p:cNvSpPr/>
          <p:nvPr/>
        </p:nvSpPr>
        <p:spPr>
          <a:xfrm>
            <a:off x="20657070" y="7291145"/>
            <a:ext cx="2790456" cy="847229"/>
          </a:xfrm>
          <a:prstGeom prst="rect">
            <a:avLst/>
          </a:prstGeom>
          <a:solidFill>
            <a:srgbClr val="1767CE"/>
          </a:solidFill>
          <a:ln w="50800">
            <a:solidFill>
              <a:srgbClr val="1767CE"/>
            </a:solidFill>
          </a:ln>
        </p:spPr>
        <p:txBody>
          <a:bodyPr lIns="91437" tIns="91437" rIns="91437" bIns="91437" anchor="ctr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3" name="Publisering"/>
          <p:cNvSpPr txBox="1"/>
          <p:nvPr/>
        </p:nvSpPr>
        <p:spPr>
          <a:xfrm>
            <a:off x="20855277" y="7337977"/>
            <a:ext cx="2457467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Publisering</a:t>
            </a:r>
          </a:p>
        </p:txBody>
      </p:sp>
      <p:sp>
        <p:nvSpPr>
          <p:cNvPr id="415" name="Forbindelseslinje"/>
          <p:cNvSpPr/>
          <p:nvPr/>
        </p:nvSpPr>
        <p:spPr>
          <a:xfrm>
            <a:off x="17955144" y="6365127"/>
            <a:ext cx="163376" cy="77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84" y="12644"/>
                  <a:pt x="14284" y="5444"/>
                  <a:pt x="21600" y="0"/>
                </a:cubicBezTo>
              </a:path>
            </a:pathLst>
          </a:custGeom>
          <a:ln w="76200">
            <a:solidFill>
              <a:srgbClr val="1767CE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03" name="Vår arbeidsflyt"/>
          <p:cNvSpPr txBox="1"/>
          <p:nvPr/>
        </p:nvSpPr>
        <p:spPr>
          <a:xfrm>
            <a:off x="889784" y="951234"/>
            <a:ext cx="4091898" cy="91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Vår arbeidsflyt</a:t>
            </a:r>
          </a:p>
        </p:txBody>
      </p:sp>
      <p:sp>
        <p:nvSpPr>
          <p:cNvPr id="404" name="Linje"/>
          <p:cNvSpPr/>
          <p:nvPr/>
        </p:nvSpPr>
        <p:spPr>
          <a:xfrm flipV="1">
            <a:off x="2768420" y="4761924"/>
            <a:ext cx="352586" cy="352586"/>
          </a:xfrm>
          <a:prstGeom prst="line">
            <a:avLst/>
          </a:prstGeom>
          <a:ln w="50800">
            <a:solidFill>
              <a:srgbClr val="1767CE"/>
            </a:solidFill>
            <a:tailEnd type="triangle"/>
          </a:ln>
        </p:spPr>
        <p:txBody>
          <a:bodyPr lIns="91437" tIns="91437" rIns="91437" bIns="91437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5" name="Linje"/>
          <p:cNvSpPr/>
          <p:nvPr/>
        </p:nvSpPr>
        <p:spPr>
          <a:xfrm>
            <a:off x="2803257" y="7313408"/>
            <a:ext cx="282912" cy="282912"/>
          </a:xfrm>
          <a:prstGeom prst="line">
            <a:avLst/>
          </a:prstGeom>
          <a:ln w="50800">
            <a:solidFill>
              <a:srgbClr val="1767CE"/>
            </a:solidFill>
            <a:tailEnd type="triangle"/>
          </a:ln>
        </p:spPr>
        <p:txBody>
          <a:bodyPr lIns="91437" tIns="91437" rIns="91437" bIns="91437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6" name="Linje"/>
          <p:cNvSpPr/>
          <p:nvPr/>
        </p:nvSpPr>
        <p:spPr>
          <a:xfrm flipV="1">
            <a:off x="8874383" y="6058100"/>
            <a:ext cx="208510" cy="7283"/>
          </a:xfrm>
          <a:prstGeom prst="line">
            <a:avLst/>
          </a:prstGeom>
          <a:ln w="50800">
            <a:solidFill>
              <a:srgbClr val="1767CE"/>
            </a:solidFill>
            <a:tailEnd type="triangle"/>
          </a:ln>
        </p:spPr>
        <p:txBody>
          <a:bodyPr lIns="91437" tIns="91437" rIns="91437" bIns="91437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09" name="Gruppér"/>
          <p:cNvGrpSpPr/>
          <p:nvPr/>
        </p:nvGrpSpPr>
        <p:grpSpPr>
          <a:xfrm>
            <a:off x="7688813" y="10273206"/>
            <a:ext cx="2290825" cy="1829940"/>
            <a:chOff x="0" y="0"/>
            <a:chExt cx="2290823" cy="1829939"/>
          </a:xfrm>
        </p:grpSpPr>
        <p:sp>
          <p:nvSpPr>
            <p:cNvPr id="407" name="vs."/>
            <p:cNvSpPr/>
            <p:nvPr/>
          </p:nvSpPr>
          <p:spPr>
            <a:xfrm>
              <a:off x="0" y="51286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7" tIns="91437" rIns="91437" bIns="91437" numCol="1" anchor="t">
              <a:spAutoFit/>
            </a:bodyPr>
            <a:lstStyle>
              <a:lvl1pPr defTabSz="1828524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vs.</a:t>
              </a:r>
            </a:p>
          </p:txBody>
        </p:sp>
        <p:sp>
          <p:nvSpPr>
            <p:cNvPr id="408" name="Robot"/>
            <p:cNvSpPr/>
            <p:nvPr/>
          </p:nvSpPr>
          <p:spPr>
            <a:xfrm>
              <a:off x="1066250" y="0"/>
              <a:ext cx="1224574" cy="182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7636" y="0"/>
                  </a:moveTo>
                  <a:cubicBezTo>
                    <a:pt x="7308" y="0"/>
                    <a:pt x="7042" y="178"/>
                    <a:pt x="7042" y="398"/>
                  </a:cubicBezTo>
                  <a:lnTo>
                    <a:pt x="7042" y="1269"/>
                  </a:lnTo>
                  <a:cubicBezTo>
                    <a:pt x="7042" y="1360"/>
                    <a:pt x="6932" y="1434"/>
                    <a:pt x="6796" y="1434"/>
                  </a:cubicBezTo>
                  <a:lnTo>
                    <a:pt x="6444" y="1434"/>
                  </a:lnTo>
                  <a:cubicBezTo>
                    <a:pt x="6308" y="1434"/>
                    <a:pt x="6197" y="1509"/>
                    <a:pt x="6197" y="1600"/>
                  </a:cubicBezTo>
                  <a:lnTo>
                    <a:pt x="6197" y="2450"/>
                  </a:lnTo>
                  <a:cubicBezTo>
                    <a:pt x="6197" y="2541"/>
                    <a:pt x="6308" y="2614"/>
                    <a:pt x="6444" y="2614"/>
                  </a:cubicBezTo>
                  <a:lnTo>
                    <a:pt x="6796" y="2614"/>
                  </a:lnTo>
                  <a:cubicBezTo>
                    <a:pt x="6932" y="2614"/>
                    <a:pt x="7042" y="2688"/>
                    <a:pt x="7042" y="2779"/>
                  </a:cubicBezTo>
                  <a:lnTo>
                    <a:pt x="7042" y="4048"/>
                  </a:lnTo>
                  <a:lnTo>
                    <a:pt x="4708" y="4048"/>
                  </a:lnTo>
                  <a:cubicBezTo>
                    <a:pt x="4373" y="4048"/>
                    <a:pt x="4102" y="4230"/>
                    <a:pt x="4102" y="4455"/>
                  </a:cubicBezTo>
                  <a:lnTo>
                    <a:pt x="4102" y="5592"/>
                  </a:lnTo>
                  <a:lnTo>
                    <a:pt x="3470" y="5592"/>
                  </a:lnTo>
                  <a:lnTo>
                    <a:pt x="3470" y="5197"/>
                  </a:lnTo>
                  <a:cubicBezTo>
                    <a:pt x="3470" y="5006"/>
                    <a:pt x="3238" y="4850"/>
                    <a:pt x="2952" y="4850"/>
                  </a:cubicBezTo>
                  <a:lnTo>
                    <a:pt x="575" y="4850"/>
                  </a:lnTo>
                  <a:cubicBezTo>
                    <a:pt x="289" y="4850"/>
                    <a:pt x="57" y="5006"/>
                    <a:pt x="57" y="5197"/>
                  </a:cubicBezTo>
                  <a:lnTo>
                    <a:pt x="57" y="9364"/>
                  </a:lnTo>
                  <a:cubicBezTo>
                    <a:pt x="57" y="9530"/>
                    <a:pt x="233" y="9669"/>
                    <a:pt x="464" y="9703"/>
                  </a:cubicBezTo>
                  <a:lnTo>
                    <a:pt x="464" y="10395"/>
                  </a:lnTo>
                  <a:cubicBezTo>
                    <a:pt x="233" y="10429"/>
                    <a:pt x="57" y="10568"/>
                    <a:pt x="57" y="10734"/>
                  </a:cubicBezTo>
                  <a:lnTo>
                    <a:pt x="57" y="13326"/>
                  </a:lnTo>
                  <a:cubicBezTo>
                    <a:pt x="57" y="13518"/>
                    <a:pt x="290" y="13672"/>
                    <a:pt x="575" y="13672"/>
                  </a:cubicBezTo>
                  <a:lnTo>
                    <a:pt x="771" y="13672"/>
                  </a:lnTo>
                  <a:lnTo>
                    <a:pt x="117" y="14205"/>
                  </a:lnTo>
                  <a:cubicBezTo>
                    <a:pt x="10" y="14293"/>
                    <a:pt x="-27" y="14412"/>
                    <a:pt x="19" y="14521"/>
                  </a:cubicBezTo>
                  <a:lnTo>
                    <a:pt x="480" y="15614"/>
                  </a:lnTo>
                  <a:cubicBezTo>
                    <a:pt x="506" y="15676"/>
                    <a:pt x="590" y="15719"/>
                    <a:pt x="686" y="15719"/>
                  </a:cubicBezTo>
                  <a:lnTo>
                    <a:pt x="1020" y="15719"/>
                  </a:lnTo>
                  <a:cubicBezTo>
                    <a:pt x="1138" y="15719"/>
                    <a:pt x="1234" y="15655"/>
                    <a:pt x="1234" y="15576"/>
                  </a:cubicBezTo>
                  <a:lnTo>
                    <a:pt x="1234" y="14788"/>
                  </a:lnTo>
                  <a:cubicBezTo>
                    <a:pt x="1234" y="14591"/>
                    <a:pt x="1472" y="14431"/>
                    <a:pt x="1765" y="14431"/>
                  </a:cubicBezTo>
                  <a:cubicBezTo>
                    <a:pt x="2058" y="14431"/>
                    <a:pt x="2293" y="14591"/>
                    <a:pt x="2293" y="14788"/>
                  </a:cubicBezTo>
                  <a:lnTo>
                    <a:pt x="2293" y="15576"/>
                  </a:lnTo>
                  <a:cubicBezTo>
                    <a:pt x="2293" y="15655"/>
                    <a:pt x="2389" y="15719"/>
                    <a:pt x="2507" y="15719"/>
                  </a:cubicBezTo>
                  <a:lnTo>
                    <a:pt x="2842" y="15719"/>
                  </a:lnTo>
                  <a:cubicBezTo>
                    <a:pt x="2937" y="15719"/>
                    <a:pt x="3022" y="15676"/>
                    <a:pt x="3048" y="15614"/>
                  </a:cubicBezTo>
                  <a:lnTo>
                    <a:pt x="3508" y="14521"/>
                  </a:lnTo>
                  <a:cubicBezTo>
                    <a:pt x="3554" y="14412"/>
                    <a:pt x="3518" y="14293"/>
                    <a:pt x="3410" y="14205"/>
                  </a:cubicBezTo>
                  <a:lnTo>
                    <a:pt x="2756" y="13672"/>
                  </a:lnTo>
                  <a:lnTo>
                    <a:pt x="2952" y="13672"/>
                  </a:lnTo>
                  <a:cubicBezTo>
                    <a:pt x="3238" y="13672"/>
                    <a:pt x="3470" y="13518"/>
                    <a:pt x="3470" y="13326"/>
                  </a:cubicBezTo>
                  <a:lnTo>
                    <a:pt x="3470" y="10734"/>
                  </a:lnTo>
                  <a:cubicBezTo>
                    <a:pt x="3470" y="10568"/>
                    <a:pt x="3297" y="10429"/>
                    <a:pt x="3065" y="10395"/>
                  </a:cubicBezTo>
                  <a:lnTo>
                    <a:pt x="3065" y="9703"/>
                  </a:lnTo>
                  <a:cubicBezTo>
                    <a:pt x="3297" y="9669"/>
                    <a:pt x="3470" y="9530"/>
                    <a:pt x="3470" y="9364"/>
                  </a:cubicBezTo>
                  <a:lnTo>
                    <a:pt x="3470" y="7843"/>
                  </a:lnTo>
                  <a:lnTo>
                    <a:pt x="4102" y="7843"/>
                  </a:lnTo>
                  <a:lnTo>
                    <a:pt x="4102" y="13265"/>
                  </a:lnTo>
                  <a:cubicBezTo>
                    <a:pt x="4102" y="13490"/>
                    <a:pt x="4373" y="13672"/>
                    <a:pt x="4708" y="13672"/>
                  </a:cubicBezTo>
                  <a:lnTo>
                    <a:pt x="5367" y="13672"/>
                  </a:lnTo>
                  <a:lnTo>
                    <a:pt x="5367" y="19636"/>
                  </a:lnTo>
                  <a:cubicBezTo>
                    <a:pt x="5367" y="19764"/>
                    <a:pt x="5302" y="19890"/>
                    <a:pt x="5186" y="19992"/>
                  </a:cubicBezTo>
                  <a:lnTo>
                    <a:pt x="4326" y="20751"/>
                  </a:lnTo>
                  <a:cubicBezTo>
                    <a:pt x="4210" y="20853"/>
                    <a:pt x="4145" y="20979"/>
                    <a:pt x="4145" y="21107"/>
                  </a:cubicBezTo>
                  <a:lnTo>
                    <a:pt x="4145" y="21327"/>
                  </a:lnTo>
                  <a:cubicBezTo>
                    <a:pt x="4145" y="21477"/>
                    <a:pt x="4328" y="21600"/>
                    <a:pt x="4552" y="21600"/>
                  </a:cubicBezTo>
                  <a:lnTo>
                    <a:pt x="9040" y="21600"/>
                  </a:lnTo>
                  <a:cubicBezTo>
                    <a:pt x="9264" y="21600"/>
                    <a:pt x="9447" y="21477"/>
                    <a:pt x="9447" y="21327"/>
                  </a:cubicBezTo>
                  <a:lnTo>
                    <a:pt x="9447" y="13672"/>
                  </a:lnTo>
                  <a:lnTo>
                    <a:pt x="12099" y="13672"/>
                  </a:lnTo>
                  <a:lnTo>
                    <a:pt x="12099" y="21327"/>
                  </a:lnTo>
                  <a:cubicBezTo>
                    <a:pt x="12099" y="21477"/>
                    <a:pt x="12282" y="21600"/>
                    <a:pt x="12506" y="21600"/>
                  </a:cubicBezTo>
                  <a:lnTo>
                    <a:pt x="16994" y="21600"/>
                  </a:lnTo>
                  <a:cubicBezTo>
                    <a:pt x="17218" y="21600"/>
                    <a:pt x="17399" y="21477"/>
                    <a:pt x="17399" y="21327"/>
                  </a:cubicBezTo>
                  <a:lnTo>
                    <a:pt x="17399" y="21107"/>
                  </a:lnTo>
                  <a:cubicBezTo>
                    <a:pt x="17399" y="20979"/>
                    <a:pt x="17336" y="20853"/>
                    <a:pt x="17220" y="20751"/>
                  </a:cubicBezTo>
                  <a:lnTo>
                    <a:pt x="16357" y="19992"/>
                  </a:lnTo>
                  <a:cubicBezTo>
                    <a:pt x="16241" y="19890"/>
                    <a:pt x="16179" y="19764"/>
                    <a:pt x="16179" y="19636"/>
                  </a:cubicBezTo>
                  <a:lnTo>
                    <a:pt x="16179" y="13672"/>
                  </a:lnTo>
                  <a:lnTo>
                    <a:pt x="16838" y="13672"/>
                  </a:lnTo>
                  <a:cubicBezTo>
                    <a:pt x="17173" y="13672"/>
                    <a:pt x="17444" y="13490"/>
                    <a:pt x="17444" y="13265"/>
                  </a:cubicBezTo>
                  <a:lnTo>
                    <a:pt x="17444" y="7843"/>
                  </a:lnTo>
                  <a:lnTo>
                    <a:pt x="18075" y="7843"/>
                  </a:lnTo>
                  <a:lnTo>
                    <a:pt x="18075" y="9364"/>
                  </a:lnTo>
                  <a:cubicBezTo>
                    <a:pt x="18075" y="9530"/>
                    <a:pt x="18249" y="9669"/>
                    <a:pt x="18480" y="9703"/>
                  </a:cubicBezTo>
                  <a:lnTo>
                    <a:pt x="18480" y="10395"/>
                  </a:lnTo>
                  <a:cubicBezTo>
                    <a:pt x="18249" y="10429"/>
                    <a:pt x="18075" y="10568"/>
                    <a:pt x="18075" y="10734"/>
                  </a:cubicBezTo>
                  <a:lnTo>
                    <a:pt x="18075" y="13326"/>
                  </a:lnTo>
                  <a:cubicBezTo>
                    <a:pt x="18075" y="13518"/>
                    <a:pt x="18308" y="13672"/>
                    <a:pt x="18594" y="13672"/>
                  </a:cubicBezTo>
                  <a:lnTo>
                    <a:pt x="18790" y="13672"/>
                  </a:lnTo>
                  <a:lnTo>
                    <a:pt x="18136" y="14205"/>
                  </a:lnTo>
                  <a:cubicBezTo>
                    <a:pt x="18028" y="14293"/>
                    <a:pt x="17991" y="14412"/>
                    <a:pt x="18038" y="14521"/>
                  </a:cubicBezTo>
                  <a:lnTo>
                    <a:pt x="18498" y="15614"/>
                  </a:lnTo>
                  <a:cubicBezTo>
                    <a:pt x="18524" y="15676"/>
                    <a:pt x="18609" y="15719"/>
                    <a:pt x="18704" y="15719"/>
                  </a:cubicBezTo>
                  <a:lnTo>
                    <a:pt x="19039" y="15719"/>
                  </a:lnTo>
                  <a:cubicBezTo>
                    <a:pt x="19157" y="15719"/>
                    <a:pt x="19250" y="15655"/>
                    <a:pt x="19250" y="15576"/>
                  </a:cubicBezTo>
                  <a:lnTo>
                    <a:pt x="19250" y="14788"/>
                  </a:lnTo>
                  <a:cubicBezTo>
                    <a:pt x="19250" y="14591"/>
                    <a:pt x="19488" y="14431"/>
                    <a:pt x="19781" y="14431"/>
                  </a:cubicBezTo>
                  <a:cubicBezTo>
                    <a:pt x="20074" y="14431"/>
                    <a:pt x="20312" y="14591"/>
                    <a:pt x="20312" y="14788"/>
                  </a:cubicBezTo>
                  <a:lnTo>
                    <a:pt x="20312" y="15576"/>
                  </a:lnTo>
                  <a:cubicBezTo>
                    <a:pt x="20312" y="15655"/>
                    <a:pt x="20408" y="15719"/>
                    <a:pt x="20525" y="15719"/>
                  </a:cubicBezTo>
                  <a:lnTo>
                    <a:pt x="20860" y="15719"/>
                  </a:lnTo>
                  <a:cubicBezTo>
                    <a:pt x="20955" y="15719"/>
                    <a:pt x="21038" y="15676"/>
                    <a:pt x="21064" y="15614"/>
                  </a:cubicBezTo>
                  <a:lnTo>
                    <a:pt x="21527" y="14521"/>
                  </a:lnTo>
                  <a:cubicBezTo>
                    <a:pt x="21573" y="14412"/>
                    <a:pt x="21536" y="14293"/>
                    <a:pt x="21429" y="14205"/>
                  </a:cubicBezTo>
                  <a:lnTo>
                    <a:pt x="20775" y="13672"/>
                  </a:lnTo>
                  <a:lnTo>
                    <a:pt x="20971" y="13672"/>
                  </a:lnTo>
                  <a:cubicBezTo>
                    <a:pt x="21256" y="13672"/>
                    <a:pt x="21489" y="13518"/>
                    <a:pt x="21489" y="13326"/>
                  </a:cubicBezTo>
                  <a:lnTo>
                    <a:pt x="21489" y="10734"/>
                  </a:lnTo>
                  <a:cubicBezTo>
                    <a:pt x="21489" y="10568"/>
                    <a:pt x="21313" y="10429"/>
                    <a:pt x="21081" y="10395"/>
                  </a:cubicBezTo>
                  <a:lnTo>
                    <a:pt x="21081" y="9703"/>
                  </a:lnTo>
                  <a:cubicBezTo>
                    <a:pt x="21313" y="9669"/>
                    <a:pt x="21489" y="9530"/>
                    <a:pt x="21489" y="9364"/>
                  </a:cubicBezTo>
                  <a:lnTo>
                    <a:pt x="21489" y="5197"/>
                  </a:lnTo>
                  <a:cubicBezTo>
                    <a:pt x="21489" y="5006"/>
                    <a:pt x="21256" y="4850"/>
                    <a:pt x="20971" y="4850"/>
                  </a:cubicBezTo>
                  <a:lnTo>
                    <a:pt x="18594" y="4850"/>
                  </a:lnTo>
                  <a:cubicBezTo>
                    <a:pt x="18308" y="4850"/>
                    <a:pt x="18075" y="5006"/>
                    <a:pt x="18075" y="5197"/>
                  </a:cubicBezTo>
                  <a:lnTo>
                    <a:pt x="18075" y="5592"/>
                  </a:lnTo>
                  <a:lnTo>
                    <a:pt x="17444" y="5592"/>
                  </a:lnTo>
                  <a:lnTo>
                    <a:pt x="17444" y="4455"/>
                  </a:lnTo>
                  <a:cubicBezTo>
                    <a:pt x="17444" y="4230"/>
                    <a:pt x="17173" y="4048"/>
                    <a:pt x="16838" y="4048"/>
                  </a:cubicBezTo>
                  <a:lnTo>
                    <a:pt x="14503" y="4048"/>
                  </a:lnTo>
                  <a:lnTo>
                    <a:pt x="14503" y="2779"/>
                  </a:lnTo>
                  <a:cubicBezTo>
                    <a:pt x="14503" y="2688"/>
                    <a:pt x="14614" y="2614"/>
                    <a:pt x="14750" y="2614"/>
                  </a:cubicBezTo>
                  <a:lnTo>
                    <a:pt x="15102" y="2614"/>
                  </a:lnTo>
                  <a:cubicBezTo>
                    <a:pt x="15238" y="2614"/>
                    <a:pt x="15349" y="2541"/>
                    <a:pt x="15349" y="2450"/>
                  </a:cubicBezTo>
                  <a:lnTo>
                    <a:pt x="15349" y="1600"/>
                  </a:lnTo>
                  <a:cubicBezTo>
                    <a:pt x="15349" y="1509"/>
                    <a:pt x="15238" y="1434"/>
                    <a:pt x="15102" y="1434"/>
                  </a:cubicBezTo>
                  <a:lnTo>
                    <a:pt x="14750" y="1434"/>
                  </a:lnTo>
                  <a:cubicBezTo>
                    <a:pt x="14614" y="1434"/>
                    <a:pt x="14503" y="1360"/>
                    <a:pt x="14503" y="1269"/>
                  </a:cubicBezTo>
                  <a:lnTo>
                    <a:pt x="14503" y="398"/>
                  </a:lnTo>
                  <a:cubicBezTo>
                    <a:pt x="14503" y="178"/>
                    <a:pt x="14238" y="0"/>
                    <a:pt x="13910" y="0"/>
                  </a:cubicBezTo>
                  <a:lnTo>
                    <a:pt x="7636" y="0"/>
                  </a:lnTo>
                  <a:close/>
                  <a:moveTo>
                    <a:pt x="9228" y="1434"/>
                  </a:moveTo>
                  <a:cubicBezTo>
                    <a:pt x="9713" y="1434"/>
                    <a:pt x="10106" y="1700"/>
                    <a:pt x="10106" y="2025"/>
                  </a:cubicBezTo>
                  <a:cubicBezTo>
                    <a:pt x="10106" y="2350"/>
                    <a:pt x="9713" y="2614"/>
                    <a:pt x="9228" y="2614"/>
                  </a:cubicBezTo>
                  <a:cubicBezTo>
                    <a:pt x="8743" y="2614"/>
                    <a:pt x="8351" y="2350"/>
                    <a:pt x="8351" y="2025"/>
                  </a:cubicBezTo>
                  <a:cubicBezTo>
                    <a:pt x="8351" y="1700"/>
                    <a:pt x="8743" y="1434"/>
                    <a:pt x="9228" y="1434"/>
                  </a:cubicBezTo>
                  <a:close/>
                  <a:moveTo>
                    <a:pt x="12317" y="1434"/>
                  </a:moveTo>
                  <a:cubicBezTo>
                    <a:pt x="12802" y="1434"/>
                    <a:pt x="13195" y="1700"/>
                    <a:pt x="13195" y="2025"/>
                  </a:cubicBezTo>
                  <a:cubicBezTo>
                    <a:pt x="13195" y="2350"/>
                    <a:pt x="12802" y="2614"/>
                    <a:pt x="12317" y="2614"/>
                  </a:cubicBezTo>
                  <a:cubicBezTo>
                    <a:pt x="11832" y="2614"/>
                    <a:pt x="11440" y="2350"/>
                    <a:pt x="11440" y="2025"/>
                  </a:cubicBezTo>
                  <a:cubicBezTo>
                    <a:pt x="11440" y="1700"/>
                    <a:pt x="11832" y="1434"/>
                    <a:pt x="12317" y="1434"/>
                  </a:cubicBezTo>
                  <a:close/>
                  <a:moveTo>
                    <a:pt x="8091" y="5474"/>
                  </a:moveTo>
                  <a:lnTo>
                    <a:pt x="13454" y="5474"/>
                  </a:lnTo>
                  <a:lnTo>
                    <a:pt x="13454" y="7795"/>
                  </a:lnTo>
                  <a:lnTo>
                    <a:pt x="8091" y="7795"/>
                  </a:lnTo>
                  <a:lnTo>
                    <a:pt x="8091" y="5474"/>
                  </a:lnTo>
                  <a:close/>
                  <a:moveTo>
                    <a:pt x="8688" y="8716"/>
                  </a:moveTo>
                  <a:cubicBezTo>
                    <a:pt x="9016" y="8716"/>
                    <a:pt x="9281" y="8895"/>
                    <a:pt x="9281" y="9116"/>
                  </a:cubicBezTo>
                  <a:cubicBezTo>
                    <a:pt x="9281" y="9336"/>
                    <a:pt x="9016" y="9514"/>
                    <a:pt x="8688" y="9514"/>
                  </a:cubicBezTo>
                  <a:cubicBezTo>
                    <a:pt x="8359" y="9514"/>
                    <a:pt x="8091" y="9336"/>
                    <a:pt x="8091" y="9116"/>
                  </a:cubicBezTo>
                  <a:cubicBezTo>
                    <a:pt x="8091" y="8895"/>
                    <a:pt x="8359" y="8716"/>
                    <a:pt x="8688" y="8716"/>
                  </a:cubicBezTo>
                  <a:close/>
                  <a:moveTo>
                    <a:pt x="10773" y="8716"/>
                  </a:moveTo>
                  <a:cubicBezTo>
                    <a:pt x="11102" y="8716"/>
                    <a:pt x="11369" y="8895"/>
                    <a:pt x="11369" y="9116"/>
                  </a:cubicBezTo>
                  <a:cubicBezTo>
                    <a:pt x="11369" y="9336"/>
                    <a:pt x="11102" y="9514"/>
                    <a:pt x="10773" y="9514"/>
                  </a:cubicBezTo>
                  <a:cubicBezTo>
                    <a:pt x="10444" y="9514"/>
                    <a:pt x="10177" y="9336"/>
                    <a:pt x="10177" y="9116"/>
                  </a:cubicBezTo>
                  <a:cubicBezTo>
                    <a:pt x="10177" y="8895"/>
                    <a:pt x="10444" y="8716"/>
                    <a:pt x="10773" y="8716"/>
                  </a:cubicBezTo>
                  <a:close/>
                  <a:moveTo>
                    <a:pt x="12858" y="8716"/>
                  </a:moveTo>
                  <a:cubicBezTo>
                    <a:pt x="13187" y="8716"/>
                    <a:pt x="13454" y="8895"/>
                    <a:pt x="13454" y="9116"/>
                  </a:cubicBezTo>
                  <a:cubicBezTo>
                    <a:pt x="13454" y="9336"/>
                    <a:pt x="13187" y="9514"/>
                    <a:pt x="12858" y="9514"/>
                  </a:cubicBezTo>
                  <a:cubicBezTo>
                    <a:pt x="12530" y="9514"/>
                    <a:pt x="12265" y="9336"/>
                    <a:pt x="12265" y="9116"/>
                  </a:cubicBezTo>
                  <a:cubicBezTo>
                    <a:pt x="12265" y="8895"/>
                    <a:pt x="12530" y="8716"/>
                    <a:pt x="12858" y="8716"/>
                  </a:cubicBezTo>
                  <a:close/>
                  <a:moveTo>
                    <a:pt x="10773" y="10277"/>
                  </a:moveTo>
                  <a:cubicBezTo>
                    <a:pt x="11801" y="10277"/>
                    <a:pt x="12768" y="10545"/>
                    <a:pt x="13495" y="11033"/>
                  </a:cubicBezTo>
                  <a:lnTo>
                    <a:pt x="11917" y="12093"/>
                  </a:lnTo>
                  <a:cubicBezTo>
                    <a:pt x="11612" y="11888"/>
                    <a:pt x="11205" y="11774"/>
                    <a:pt x="10773" y="11774"/>
                  </a:cubicBezTo>
                  <a:cubicBezTo>
                    <a:pt x="10341" y="11774"/>
                    <a:pt x="9934" y="11888"/>
                    <a:pt x="9628" y="12093"/>
                  </a:cubicBezTo>
                  <a:lnTo>
                    <a:pt x="8051" y="11033"/>
                  </a:lnTo>
                  <a:cubicBezTo>
                    <a:pt x="8778" y="10545"/>
                    <a:pt x="9745" y="10277"/>
                    <a:pt x="10773" y="10277"/>
                  </a:cubicBezTo>
                  <a:close/>
                </a:path>
              </a:pathLst>
            </a:custGeom>
            <a:solidFill>
              <a:srgbClr val="929292"/>
            </a:solidFill>
            <a:ln w="508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defTabSz="1828524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10" name="*)"/>
          <p:cNvSpPr txBox="1"/>
          <p:nvPr/>
        </p:nvSpPr>
        <p:spPr>
          <a:xfrm>
            <a:off x="4998539" y="10171608"/>
            <a:ext cx="525752" cy="72897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*)</a:t>
            </a:r>
          </a:p>
        </p:txBody>
      </p:sp>
      <p:pic>
        <p:nvPicPr>
          <p:cNvPr id="411" name="innlimt film.png" descr="innlimt fil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411" y="10204134"/>
            <a:ext cx="1968084" cy="1968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88" y="1417952"/>
            <a:ext cx="5715002" cy="548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09" y="932944"/>
            <a:ext cx="8162306" cy="1186520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iden 15. mai:…"/>
          <p:cNvSpPr txBox="1"/>
          <p:nvPr/>
        </p:nvSpPr>
        <p:spPr>
          <a:xfrm>
            <a:off x="13705417" y="2388184"/>
            <a:ext cx="8189672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Siden</a:t>
            </a:r>
            <a:r>
              <a:rPr dirty="0"/>
              <a:t> 15. </a:t>
            </a:r>
            <a:r>
              <a:rPr dirty="0" err="1"/>
              <a:t>mai</a:t>
            </a:r>
            <a:r>
              <a:rPr dirty="0"/>
              <a:t>: </a:t>
            </a:r>
          </a:p>
          <a:p>
            <a:r>
              <a:rPr dirty="0">
                <a:solidFill>
                  <a:schemeClr val="accent4">
                    <a:hueOff val="-1247790"/>
                    <a:lumOff val="-12326"/>
                  </a:schemeClr>
                </a:solidFill>
              </a:rPr>
              <a:t>1 424</a:t>
            </a:r>
            <a:r>
              <a:rPr dirty="0"/>
              <a:t> </a:t>
            </a:r>
            <a:r>
              <a:rPr dirty="0" err="1"/>
              <a:t>eposter</a:t>
            </a:r>
            <a:r>
              <a:rPr dirty="0"/>
              <a:t> om </a:t>
            </a:r>
            <a:r>
              <a:rPr dirty="0">
                <a:solidFill>
                  <a:schemeClr val="accent4">
                    <a:hueOff val="-1247790"/>
                    <a:lumOff val="-12326"/>
                  </a:schemeClr>
                </a:solidFill>
              </a:rPr>
              <a:t>2 121</a:t>
            </a:r>
            <a:r>
              <a:rPr dirty="0"/>
              <a:t> </a:t>
            </a:r>
            <a:r>
              <a:rPr dirty="0" err="1"/>
              <a:t>tilsyn</a:t>
            </a:r>
            <a:endParaRPr dirty="0"/>
          </a:p>
        </p:txBody>
      </p:sp>
      <p:pic>
        <p:nvPicPr>
          <p:cNvPr id="422" name="innlimt film.png" descr="innlimt fil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9688" y="1134154"/>
            <a:ext cx="8915401" cy="9801776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424" name="innlimt film.png" descr="innlimt fil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50" y="917851"/>
            <a:ext cx="6426203" cy="1214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nnlimt film.png" descr="innlimt fil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214" y="152397"/>
            <a:ext cx="9347203" cy="1356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nnlimt film.png" descr="innlimt fil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0222" y="520700"/>
            <a:ext cx="9610412" cy="1267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nnlimt film.png" descr="innlimt fil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2933" y="889003"/>
            <a:ext cx="8915401" cy="1267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Redaktør i Vårt Oslo, Vegard Velle"/>
          <p:cNvSpPr txBox="1">
            <a:spLocks noGrp="1"/>
          </p:cNvSpPr>
          <p:nvPr>
            <p:ph type="body" idx="21"/>
          </p:nvPr>
        </p:nvSpPr>
        <p:spPr>
          <a:xfrm>
            <a:off x="1161582" y="7443309"/>
            <a:ext cx="20149252" cy="6369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Redaktør i Vårt Oslo, Vegard Velle</a:t>
            </a:r>
          </a:p>
        </p:txBody>
      </p:sp>
      <p:sp>
        <p:nvSpPr>
          <p:cNvPr id="432" name="«Vi er suverent mest fornøyd med oppdateringene fra Mattilsynet og vil gjerne ha flere lignende tjenester.»"/>
          <p:cNvSpPr txBox="1">
            <a:spLocks noGrp="1"/>
          </p:cNvSpPr>
          <p:nvPr>
            <p:ph type="body" sz="quarter" idx="1"/>
          </p:nvPr>
        </p:nvSpPr>
        <p:spPr>
          <a:xfrm>
            <a:off x="597352" y="3004971"/>
            <a:ext cx="9652974" cy="3526647"/>
          </a:xfrm>
          <a:prstGeom prst="rect">
            <a:avLst/>
          </a:prstGeom>
        </p:spPr>
        <p:txBody>
          <a:bodyPr/>
          <a:lstStyle>
            <a:lvl1pPr marL="434467" indent="-319531" defTabSz="1658070">
              <a:defRPr sz="5780" spc="-115"/>
            </a:lvl1pPr>
          </a:lstStyle>
          <a:p>
            <a:r>
              <a:t>«Vi er suverent mest fornøyd med oppdateringene fra Mattilsynet og vil gjerne ha flere lignende tjenester.»</a:t>
            </a:r>
          </a:p>
        </p:txBody>
      </p:sp>
      <p:pic>
        <p:nvPicPr>
          <p:cNvPr id="433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622" y="28944"/>
            <a:ext cx="13274730" cy="13348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kjermbilde 2024-09-13 kl. 15.06.57.png" descr="Skjermbilde 2024-09-13 kl. 15.06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192" y="862022"/>
            <a:ext cx="17885616" cy="11991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053" y="149880"/>
            <a:ext cx="13095793" cy="12852603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68642" y="12994823"/>
            <a:ext cx="210468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438" name="image45.png" descr="image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08" y="0"/>
            <a:ext cx="22166082" cy="12852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elvmord"/>
          <p:cNvSpPr txBox="1"/>
          <p:nvPr/>
        </p:nvSpPr>
        <p:spPr>
          <a:xfrm>
            <a:off x="10841888" y="6453784"/>
            <a:ext cx="270022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Selvmord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869253" cy="13669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797394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nnlimt film.png" descr="innlimt 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263" y="23340"/>
            <a:ext cx="851990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nnlimt film.png" descr="innlimt fil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1533" y="46682"/>
            <a:ext cx="987772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nnlimt film.png" descr="innlimt fil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333" y="2597421"/>
            <a:ext cx="15127334" cy="8474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159" y="1706126"/>
            <a:ext cx="13585682" cy="1030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54" y="1706126"/>
            <a:ext cx="15399986" cy="1030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nnlimt film.png" descr="innlimt 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156" y="1578616"/>
            <a:ext cx="17559688" cy="10558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rontsjef Linda Regine Bruvik i Firdaposten…"/>
          <p:cNvSpPr txBox="1">
            <a:spLocks noGrp="1"/>
          </p:cNvSpPr>
          <p:nvPr>
            <p:ph type="body" idx="21"/>
          </p:nvPr>
        </p:nvSpPr>
        <p:spPr>
          <a:xfrm>
            <a:off x="1711267" y="8080943"/>
            <a:ext cx="14139311" cy="138996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Frontsjef Linda Regine Bruvik i Firdaposten</a:t>
            </a:r>
          </a:p>
          <a:p>
            <a:pPr>
              <a:defRPr b="0"/>
            </a:pPr>
            <a:r>
              <a:t>Daglig besøkstall: 8 582</a:t>
            </a:r>
          </a:p>
        </p:txBody>
      </p:sp>
      <p:sp>
        <p:nvSpPr>
          <p:cNvPr id="461" name="«Vi har laget syv saker om selvmord så langt. Den mest leste er denne, som rett under 3000 innlogga abonnementer har lest.»"/>
          <p:cNvSpPr txBox="1">
            <a:spLocks noGrp="1"/>
          </p:cNvSpPr>
          <p:nvPr>
            <p:ph type="body" sz="quarter" idx="1"/>
          </p:nvPr>
        </p:nvSpPr>
        <p:spPr>
          <a:xfrm>
            <a:off x="1072314" y="3495869"/>
            <a:ext cx="11139011" cy="3665190"/>
          </a:xfrm>
          <a:prstGeom prst="rect">
            <a:avLst/>
          </a:prstGeom>
        </p:spPr>
        <p:txBody>
          <a:bodyPr/>
          <a:lstStyle>
            <a:lvl1pPr marL="408910" indent="-300736" defTabSz="1560536">
              <a:defRPr sz="5440" spc="-108"/>
            </a:lvl1pPr>
          </a:lstStyle>
          <a:p>
            <a:r>
              <a:t>«Vi har laget syv saker om selvmord så langt. Den mest leste er denne, som rett under 3000 innlogga abonnementer har lest.»</a:t>
            </a:r>
          </a:p>
        </p:txBody>
      </p:sp>
      <p:pic>
        <p:nvPicPr>
          <p:cNvPr id="462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89" y="323901"/>
            <a:ext cx="10616169" cy="13068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57"/>
            <a:ext cx="13297884" cy="13845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nnlimt film.png" descr="innlimt 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650" y="-111802"/>
            <a:ext cx="17888185" cy="1384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nnlimt film.png" descr="innlimt 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98" y="-23928"/>
            <a:ext cx="12878006" cy="1366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nnlimt film.png" descr="innlimt fil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5393" y="-111802"/>
            <a:ext cx="11445480" cy="13807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28" name="Skjermbilde 2024-09-09 kl. 08.54.27.png" descr="Skjermbilde 2024-09-09 kl. 08.54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62" y="-1"/>
            <a:ext cx="973876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Skjermbilde 2024-09-09 kl. 10.54.29.png" descr="Skjermbilde 2024-09-09 kl. 10.54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724" y="1807774"/>
            <a:ext cx="4651202" cy="6385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Gruppér"/>
          <p:cNvGrpSpPr/>
          <p:nvPr/>
        </p:nvGrpSpPr>
        <p:grpSpPr>
          <a:xfrm>
            <a:off x="1208344" y="-1"/>
            <a:ext cx="17552494" cy="14645132"/>
            <a:chOff x="0" y="0"/>
            <a:chExt cx="17552492" cy="14645130"/>
          </a:xfrm>
        </p:grpSpPr>
        <p:pic>
          <p:nvPicPr>
            <p:cNvPr id="230" name="Skjermbilde 2024-09-09 kl. 08.58.39.png" descr="Skjermbilde 2024-09-09 kl. 08.58.3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36608">
              <a:off x="1456783" y="900781"/>
              <a:ext cx="8870584" cy="12843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Skjermbilde 2024-09-09 kl. 09.00.20.png" descr="Skjermbilde 2024-09-09 kl. 09.00.20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707" y="5922107"/>
              <a:ext cx="12269786" cy="8362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2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212 saker…"/>
          <p:cNvSpPr txBox="1">
            <a:spLocks noGrp="1"/>
          </p:cNvSpPr>
          <p:nvPr>
            <p:ph type="body" idx="1"/>
          </p:nvPr>
        </p:nvSpPr>
        <p:spPr>
          <a:xfrm>
            <a:off x="1206500" y="3391157"/>
            <a:ext cx="21971000" cy="6933686"/>
          </a:xfrm>
          <a:prstGeom prst="rect">
            <a:avLst/>
          </a:prstGeom>
        </p:spPr>
        <p:txBody>
          <a:bodyPr/>
          <a:lstStyle/>
          <a:p>
            <a:pPr defTabSz="2413955">
              <a:defRPr sz="24750" spc="-247"/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212</a:t>
            </a:r>
            <a:r>
              <a:t> saker</a:t>
            </a:r>
          </a:p>
          <a:p>
            <a:pPr defTabSz="2413955">
              <a:defRPr sz="24750" spc="-247"/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68</a:t>
            </a:r>
            <a:r>
              <a:t> aviser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ysbilde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52109" y="12994823"/>
            <a:ext cx="127001" cy="215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 defTabSz="1828524">
              <a:defRPr sz="1400">
                <a:solidFill>
                  <a:srgbClr val="0A2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235" name="innlimt film.png" descr="innlimt 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786" y="12366872"/>
            <a:ext cx="6553203" cy="40640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Internett"/>
          <p:cNvSpPr txBox="1"/>
          <p:nvPr/>
        </p:nvSpPr>
        <p:spPr>
          <a:xfrm>
            <a:off x="1308529" y="5924206"/>
            <a:ext cx="1873019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Internett</a:t>
            </a:r>
          </a:p>
        </p:txBody>
      </p:sp>
      <p:sp>
        <p:nvSpPr>
          <p:cNvPr id="237" name="Mobil"/>
          <p:cNvSpPr txBox="1"/>
          <p:nvPr/>
        </p:nvSpPr>
        <p:spPr>
          <a:xfrm>
            <a:off x="3408821" y="4575661"/>
            <a:ext cx="128812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Mobil</a:t>
            </a:r>
          </a:p>
        </p:txBody>
      </p:sp>
      <p:sp>
        <p:nvSpPr>
          <p:cNvPr id="238" name="Wap"/>
          <p:cNvSpPr txBox="1"/>
          <p:nvPr/>
        </p:nvSpPr>
        <p:spPr>
          <a:xfrm>
            <a:off x="3849870" y="6873188"/>
            <a:ext cx="1118906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Wap</a:t>
            </a:r>
          </a:p>
        </p:txBody>
      </p:sp>
      <p:sp>
        <p:nvSpPr>
          <p:cNvPr id="239" name="Smartmobil"/>
          <p:cNvSpPr txBox="1"/>
          <p:nvPr/>
        </p:nvSpPr>
        <p:spPr>
          <a:xfrm>
            <a:off x="5683495" y="3849315"/>
            <a:ext cx="2507473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Smartmobil</a:t>
            </a:r>
          </a:p>
        </p:txBody>
      </p:sp>
      <p:sp>
        <p:nvSpPr>
          <p:cNvPr id="240" name="Iphone"/>
          <p:cNvSpPr txBox="1"/>
          <p:nvPr/>
        </p:nvSpPr>
        <p:spPr>
          <a:xfrm>
            <a:off x="7629711" y="5618602"/>
            <a:ext cx="1593966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Iphone</a:t>
            </a:r>
          </a:p>
        </p:txBody>
      </p:sp>
      <p:sp>
        <p:nvSpPr>
          <p:cNvPr id="241" name="Google"/>
          <p:cNvSpPr txBox="1"/>
          <p:nvPr/>
        </p:nvSpPr>
        <p:spPr>
          <a:xfrm>
            <a:off x="7430916" y="1774423"/>
            <a:ext cx="1669868" cy="1275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Google</a:t>
            </a:r>
          </a:p>
        </p:txBody>
      </p:sp>
      <p:sp>
        <p:nvSpPr>
          <p:cNvPr id="242" name="Facebook"/>
          <p:cNvSpPr txBox="1"/>
          <p:nvPr/>
        </p:nvSpPr>
        <p:spPr>
          <a:xfrm>
            <a:off x="9173816" y="8759221"/>
            <a:ext cx="2203418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Facebook</a:t>
            </a:r>
          </a:p>
        </p:txBody>
      </p:sp>
      <p:sp>
        <p:nvSpPr>
          <p:cNvPr id="243" name="Twitter"/>
          <p:cNvSpPr txBox="1"/>
          <p:nvPr/>
        </p:nvSpPr>
        <p:spPr>
          <a:xfrm>
            <a:off x="10026291" y="4733958"/>
            <a:ext cx="154217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Twitter</a:t>
            </a:r>
          </a:p>
        </p:txBody>
      </p:sp>
      <p:sp>
        <p:nvSpPr>
          <p:cNvPr id="244" name="Finanskrise"/>
          <p:cNvSpPr txBox="1"/>
          <p:nvPr/>
        </p:nvSpPr>
        <p:spPr>
          <a:xfrm>
            <a:off x="11289019" y="7810240"/>
            <a:ext cx="2533146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Finanskrise</a:t>
            </a:r>
          </a:p>
        </p:txBody>
      </p:sp>
      <p:sp>
        <p:nvSpPr>
          <p:cNvPr id="245" name="Opplagsfall"/>
          <p:cNvSpPr txBox="1"/>
          <p:nvPr/>
        </p:nvSpPr>
        <p:spPr>
          <a:xfrm>
            <a:off x="13741795" y="3434102"/>
            <a:ext cx="2482916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Opplagsfall</a:t>
            </a:r>
          </a:p>
        </p:txBody>
      </p:sp>
      <p:sp>
        <p:nvSpPr>
          <p:cNvPr id="246" name="Nedbemanning"/>
          <p:cNvSpPr txBox="1"/>
          <p:nvPr/>
        </p:nvSpPr>
        <p:spPr>
          <a:xfrm>
            <a:off x="13827233" y="4814380"/>
            <a:ext cx="329663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Nedbemanning</a:t>
            </a:r>
          </a:p>
        </p:txBody>
      </p:sp>
      <p:sp>
        <p:nvSpPr>
          <p:cNvPr id="247" name="Podkast"/>
          <p:cNvSpPr txBox="1"/>
          <p:nvPr/>
        </p:nvSpPr>
        <p:spPr>
          <a:xfrm>
            <a:off x="16636993" y="8260895"/>
            <a:ext cx="1847569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Podkast</a:t>
            </a:r>
          </a:p>
        </p:txBody>
      </p:sp>
      <p:sp>
        <p:nvSpPr>
          <p:cNvPr id="248" name="On demand video"/>
          <p:cNvSpPr txBox="1"/>
          <p:nvPr/>
        </p:nvSpPr>
        <p:spPr>
          <a:xfrm>
            <a:off x="17777542" y="4154919"/>
            <a:ext cx="380473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On demand video</a:t>
            </a:r>
          </a:p>
        </p:txBody>
      </p:sp>
      <p:sp>
        <p:nvSpPr>
          <p:cNvPr id="249" name="Mediekonvergens"/>
          <p:cNvSpPr txBox="1"/>
          <p:nvPr/>
        </p:nvSpPr>
        <p:spPr>
          <a:xfrm>
            <a:off x="7935315" y="6873188"/>
            <a:ext cx="3804510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Mediekonvergens</a:t>
            </a:r>
          </a:p>
        </p:txBody>
      </p:sp>
      <p:sp>
        <p:nvSpPr>
          <p:cNvPr id="250" name="Opplagsfall"/>
          <p:cNvSpPr txBox="1"/>
          <p:nvPr/>
        </p:nvSpPr>
        <p:spPr>
          <a:xfrm>
            <a:off x="18438449" y="2648947"/>
            <a:ext cx="2482917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Opplagsfall</a:t>
            </a:r>
          </a:p>
        </p:txBody>
      </p:sp>
      <p:sp>
        <p:nvSpPr>
          <p:cNvPr id="251" name="Tiktok"/>
          <p:cNvSpPr txBox="1"/>
          <p:nvPr/>
        </p:nvSpPr>
        <p:spPr>
          <a:xfrm>
            <a:off x="16987794" y="6811073"/>
            <a:ext cx="1398182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Tiktok</a:t>
            </a:r>
          </a:p>
        </p:txBody>
      </p:sp>
      <p:sp>
        <p:nvSpPr>
          <p:cNvPr id="252" name="Youtube"/>
          <p:cNvSpPr txBox="1"/>
          <p:nvPr/>
        </p:nvSpPr>
        <p:spPr>
          <a:xfrm>
            <a:off x="8514355" y="3141599"/>
            <a:ext cx="1856945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Youtube</a:t>
            </a:r>
          </a:p>
        </p:txBody>
      </p:sp>
      <p:sp>
        <p:nvSpPr>
          <p:cNvPr id="253" name="Pandemi"/>
          <p:cNvSpPr txBox="1"/>
          <p:nvPr/>
        </p:nvSpPr>
        <p:spPr>
          <a:xfrm>
            <a:off x="17682481" y="5361251"/>
            <a:ext cx="200004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Pandemi</a:t>
            </a:r>
          </a:p>
        </p:txBody>
      </p:sp>
      <p:sp>
        <p:nvSpPr>
          <p:cNvPr id="254" name="Abonnementskrise"/>
          <p:cNvSpPr txBox="1"/>
          <p:nvPr/>
        </p:nvSpPr>
        <p:spPr>
          <a:xfrm>
            <a:off x="12776730" y="2053823"/>
            <a:ext cx="3982211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Abonnementskrise</a:t>
            </a:r>
          </a:p>
        </p:txBody>
      </p:sp>
      <p:sp>
        <p:nvSpPr>
          <p:cNvPr id="255" name="Finn"/>
          <p:cNvSpPr txBox="1"/>
          <p:nvPr/>
        </p:nvSpPr>
        <p:spPr>
          <a:xfrm>
            <a:off x="9484492" y="5950411"/>
            <a:ext cx="1084974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Finn</a:t>
            </a:r>
          </a:p>
        </p:txBody>
      </p:sp>
      <p:sp>
        <p:nvSpPr>
          <p:cNvPr id="256" name="KI"/>
          <p:cNvSpPr txBox="1"/>
          <p:nvPr/>
        </p:nvSpPr>
        <p:spPr>
          <a:xfrm>
            <a:off x="20030809" y="7210961"/>
            <a:ext cx="627551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KI</a:t>
            </a:r>
          </a:p>
        </p:txBody>
      </p:sp>
      <p:sp>
        <p:nvSpPr>
          <p:cNvPr id="257" name="Annonsekrise"/>
          <p:cNvSpPr txBox="1"/>
          <p:nvPr/>
        </p:nvSpPr>
        <p:spPr>
          <a:xfrm>
            <a:off x="12181606" y="6310233"/>
            <a:ext cx="2965789" cy="72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Annonsekrise</a:t>
            </a:r>
          </a:p>
        </p:txBody>
      </p:sp>
      <p:sp>
        <p:nvSpPr>
          <p:cNvPr id="258" name="Linje"/>
          <p:cNvSpPr/>
          <p:nvPr/>
        </p:nvSpPr>
        <p:spPr>
          <a:xfrm>
            <a:off x="1592244" y="11463407"/>
            <a:ext cx="19672909" cy="1"/>
          </a:xfrm>
          <a:prstGeom prst="line">
            <a:avLst/>
          </a:prstGeom>
          <a:ln w="50800">
            <a:solidFill>
              <a:srgbClr val="1767CE"/>
            </a:solidFill>
            <a:tailEnd type="triangle"/>
          </a:ln>
        </p:spPr>
        <p:txBody>
          <a:bodyPr lIns="91437" tIns="91437" rIns="91437" bIns="91437"/>
          <a:lstStyle/>
          <a:p>
            <a:pPr defTabSz="1828524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9" name="1999"/>
          <p:cNvSpPr txBox="1"/>
          <p:nvPr/>
        </p:nvSpPr>
        <p:spPr>
          <a:xfrm>
            <a:off x="1613701" y="11618096"/>
            <a:ext cx="873638" cy="91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1999</a:t>
            </a:r>
          </a:p>
        </p:txBody>
      </p:sp>
      <p:sp>
        <p:nvSpPr>
          <p:cNvPr id="260" name="2024"/>
          <p:cNvSpPr txBox="1"/>
          <p:nvPr/>
        </p:nvSpPr>
        <p:spPr>
          <a:xfrm>
            <a:off x="20401219" y="11618096"/>
            <a:ext cx="873638" cy="91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524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9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1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2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3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4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5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6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650"/>
                            </p:stCondLst>
                            <p:childTnLst>
                              <p:par>
                                <p:cTn id="100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700"/>
                            </p:stCondLst>
                            <p:childTnLst>
                              <p:par>
                                <p:cTn id="105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38" grpId="0" animBg="1" advAuto="0"/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49" grpId="0" animBg="1" advAuto="0"/>
      <p:bldP spid="250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  <p:bldP spid="255" grpId="0" animBg="1" advAuto="0"/>
      <p:bldP spid="256" grpId="0" animBg="1" advAuto="0"/>
      <p:bldP spid="25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irkel"/>
          <p:cNvSpPr/>
          <p:nvPr/>
        </p:nvSpPr>
        <p:spPr>
          <a:xfrm>
            <a:off x="8626566" y="4997689"/>
            <a:ext cx="2540001" cy="2540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767CE"/>
            </a:solidFill>
            <a:miter/>
          </a:ln>
        </p:spPr>
        <p:txBody>
          <a:bodyPr tIns="91439" bIns="91439" anchor="ctr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3" name="Luras (sykt bra) formel for «breaking» nyhetsverdi"/>
          <p:cNvSpPr txBox="1">
            <a:spLocks noGrp="1"/>
          </p:cNvSpPr>
          <p:nvPr>
            <p:ph type="title"/>
          </p:nvPr>
        </p:nvSpPr>
        <p:spPr>
          <a:xfrm>
            <a:off x="1685990" y="1286460"/>
            <a:ext cx="19539716" cy="220871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Luras (sykt bra) formel for «breaking» nyhetsverdi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Klikk for å legge til tekst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70491" y="5607549"/>
                <a:ext cx="19539718" cy="6386352"/>
              </a:xfrm>
              <a:prstGeom prst="rect">
                <a:avLst/>
              </a:prstGeom>
            </p:spPr>
            <p:txBody>
              <a:bodyPr/>
              <a:lstStyle>
                <a:lvl1pPr algn="ctr">
                  <a:defRPr sz="6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650" i="1">
                          <a:solidFill>
                            <a:srgbClr val="0A2343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sz="3650" i="1">
                          <a:solidFill>
                            <a:srgbClr val="0A234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3650" i="1">
                              <a:solidFill>
                                <a:srgbClr val="0A234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 xmlns="">
          <p:sp>
            <p:nvSpPr>
              <p:cNvPr id="264" name="Klikk for å legge til teks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70491" y="5607549"/>
                <a:ext cx="19539718" cy="6386352"/>
              </a:xfrm>
              <a:prstGeom prst="rect">
                <a:avLst/>
              </a:prstGeom>
              <a:blipFill>
                <a:blip r:embed="rId2"/>
                <a:stretch>
                  <a:fillRect t="-19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274" name="Gruppér"/>
          <p:cNvGrpSpPr/>
          <p:nvPr/>
        </p:nvGrpSpPr>
        <p:grpSpPr>
          <a:xfrm>
            <a:off x="7277276" y="4082053"/>
            <a:ext cx="7277101" cy="4830807"/>
            <a:chOff x="0" y="0"/>
            <a:chExt cx="7277100" cy="4830806"/>
          </a:xfrm>
        </p:grpSpPr>
        <p:sp>
          <p:nvSpPr>
            <p:cNvPr id="266" name="Vesentlighet"/>
            <p:cNvSpPr/>
            <p:nvPr/>
          </p:nvSpPr>
          <p:spPr>
            <a:xfrm>
              <a:off x="194310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Vesentlighet</a:t>
              </a:r>
            </a:p>
          </p:txBody>
        </p:sp>
        <p:sp>
          <p:nvSpPr>
            <p:cNvPr id="267" name="Bildeeksklusivitet"/>
            <p:cNvSpPr/>
            <p:nvPr/>
          </p:nvSpPr>
          <p:spPr>
            <a:xfrm>
              <a:off x="600710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Bildeeksklusivitet</a:t>
              </a:r>
            </a:p>
          </p:txBody>
        </p:sp>
        <p:sp>
          <p:nvSpPr>
            <p:cNvPr id="268" name="Tid fra hendelse til publisering"/>
            <p:cNvSpPr/>
            <p:nvPr/>
          </p:nvSpPr>
          <p:spPr>
            <a:xfrm>
              <a:off x="5867400" y="356080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Tid fra hendelse til publisering</a:t>
              </a:r>
            </a:p>
          </p:txBody>
        </p:sp>
        <p:sp>
          <p:nvSpPr>
            <p:cNvPr id="269" name="Avstand mellom leser og hendelse"/>
            <p:cNvSpPr/>
            <p:nvPr/>
          </p:nvSpPr>
          <p:spPr>
            <a:xfrm>
              <a:off x="0" y="356080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Avstand mellom leser og hendelse</a:t>
              </a:r>
            </a:p>
          </p:txBody>
        </p:sp>
        <p:sp>
          <p:nvSpPr>
            <p:cNvPr id="270" name="Linje"/>
            <p:cNvSpPr/>
            <p:nvPr/>
          </p:nvSpPr>
          <p:spPr>
            <a:xfrm>
              <a:off x="3100607" y="448175"/>
              <a:ext cx="672801" cy="672801"/>
            </a:xfrm>
            <a:prstGeom prst="line">
              <a:avLst/>
            </a:prstGeom>
            <a:noFill/>
            <a:ln w="25400" cap="flat">
              <a:solidFill>
                <a:srgbClr val="1767CE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" name="Linje"/>
            <p:cNvSpPr/>
            <p:nvPr/>
          </p:nvSpPr>
          <p:spPr>
            <a:xfrm flipH="1">
              <a:off x="5844107" y="448175"/>
              <a:ext cx="672801" cy="672801"/>
            </a:xfrm>
            <a:prstGeom prst="line">
              <a:avLst/>
            </a:prstGeom>
            <a:noFill/>
            <a:ln w="25400" cap="flat">
              <a:solidFill>
                <a:srgbClr val="1767CE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" name="Linje"/>
            <p:cNvSpPr/>
            <p:nvPr/>
          </p:nvSpPr>
          <p:spPr>
            <a:xfrm flipH="1" flipV="1">
              <a:off x="5829237" y="3101218"/>
              <a:ext cx="705879" cy="475751"/>
            </a:xfrm>
            <a:prstGeom prst="line">
              <a:avLst/>
            </a:prstGeom>
            <a:noFill/>
            <a:ln w="25400" cap="flat">
              <a:solidFill>
                <a:srgbClr val="1767CE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Linje"/>
            <p:cNvSpPr/>
            <p:nvPr/>
          </p:nvSpPr>
          <p:spPr>
            <a:xfrm flipV="1">
              <a:off x="2722526" y="3100907"/>
              <a:ext cx="965612" cy="520448"/>
            </a:xfrm>
            <a:prstGeom prst="line">
              <a:avLst/>
            </a:prstGeom>
            <a:noFill/>
            <a:ln w="25400" cap="flat">
              <a:solidFill>
                <a:srgbClr val="1767CE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 advAuto="0"/>
      <p:bldP spid="27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77" name="Figur"/>
          <p:cNvSpPr/>
          <p:nvPr/>
        </p:nvSpPr>
        <p:spPr>
          <a:xfrm>
            <a:off x="7831484" y="1582191"/>
            <a:ext cx="10195621" cy="10133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3" y="21578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1767CE"/>
            </a:solidFill>
            <a:miter/>
          </a:ln>
        </p:spPr>
        <p:txBody>
          <a:bodyPr tIns="91439" bIns="91439" anchor="ctr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8" name="Eksklusivitets-…"/>
          <p:cNvSpPr txBox="1"/>
          <p:nvPr/>
        </p:nvSpPr>
        <p:spPr>
          <a:xfrm>
            <a:off x="5829477" y="187960"/>
            <a:ext cx="3218727" cy="1275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Eksklusivitets- </a:t>
            </a:r>
          </a:p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indeks</a:t>
            </a:r>
          </a:p>
        </p:txBody>
      </p:sp>
      <p:sp>
        <p:nvSpPr>
          <p:cNvPr id="279" name="Levetid"/>
          <p:cNvSpPr txBox="1"/>
          <p:nvPr/>
        </p:nvSpPr>
        <p:spPr>
          <a:xfrm>
            <a:off x="16243478" y="11871959"/>
            <a:ext cx="1669872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Levetid</a:t>
            </a:r>
          </a:p>
        </p:txBody>
      </p:sp>
      <p:grpSp>
        <p:nvGrpSpPr>
          <p:cNvPr id="284" name="Gruppér"/>
          <p:cNvGrpSpPr/>
          <p:nvPr/>
        </p:nvGrpSpPr>
        <p:grpSpPr>
          <a:xfrm>
            <a:off x="7911124" y="3071195"/>
            <a:ext cx="10631945" cy="8480633"/>
            <a:chOff x="0" y="0"/>
            <a:chExt cx="10631944" cy="8480631"/>
          </a:xfrm>
        </p:grpSpPr>
        <p:sp>
          <p:nvSpPr>
            <p:cNvPr id="280" name="2024"/>
            <p:cNvSpPr txBox="1"/>
            <p:nvPr/>
          </p:nvSpPr>
          <p:spPr>
            <a:xfrm>
              <a:off x="2885204" y="5330465"/>
              <a:ext cx="1260006" cy="722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2024</a:t>
              </a:r>
            </a:p>
          </p:txBody>
        </p:sp>
        <p:grpSp>
          <p:nvGrpSpPr>
            <p:cNvPr id="283" name="Gruppér"/>
            <p:cNvGrpSpPr/>
            <p:nvPr/>
          </p:nvGrpSpPr>
          <p:grpSpPr>
            <a:xfrm>
              <a:off x="0" y="-1"/>
              <a:ext cx="10631945" cy="8480633"/>
              <a:chOff x="0" y="0"/>
              <a:chExt cx="10631944" cy="8480631"/>
            </a:xfrm>
          </p:grpSpPr>
          <p:sp>
            <p:nvSpPr>
              <p:cNvPr id="299" name="Forbindelseslinje"/>
              <p:cNvSpPr/>
              <p:nvPr/>
            </p:nvSpPr>
            <p:spPr>
              <a:xfrm>
                <a:off x="0" y="0"/>
                <a:ext cx="10631945" cy="8480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1" extrusionOk="0">
                    <a:moveTo>
                      <a:pt x="0" y="0"/>
                    </a:moveTo>
                    <a:cubicBezTo>
                      <a:pt x="781" y="14806"/>
                      <a:pt x="7981" y="21600"/>
                      <a:pt x="21600" y="20382"/>
                    </a:cubicBezTo>
                  </a:path>
                </a:pathLst>
              </a:custGeom>
              <a:noFill/>
              <a:ln w="25400" cap="flat">
                <a:solidFill>
                  <a:srgbClr val="1767CE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2" name="Telefon"/>
              <p:cNvSpPr/>
              <p:nvPr/>
            </p:nvSpPr>
            <p:spPr>
              <a:xfrm>
                <a:off x="2303430" y="5202244"/>
                <a:ext cx="423953" cy="873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8" y="0"/>
                    </a:moveTo>
                    <a:cubicBezTo>
                      <a:pt x="934" y="0"/>
                      <a:pt x="0" y="453"/>
                      <a:pt x="0" y="1004"/>
                    </a:cubicBezTo>
                    <a:lnTo>
                      <a:pt x="0" y="20596"/>
                    </a:lnTo>
                    <a:cubicBezTo>
                      <a:pt x="0" y="21152"/>
                      <a:pt x="934" y="21600"/>
                      <a:pt x="2068" y="21600"/>
                    </a:cubicBezTo>
                    <a:lnTo>
                      <a:pt x="19532" y="21600"/>
                    </a:lnTo>
                    <a:cubicBezTo>
                      <a:pt x="20666" y="21600"/>
                      <a:pt x="21600" y="21147"/>
                      <a:pt x="21600" y="20596"/>
                    </a:cubicBezTo>
                    <a:lnTo>
                      <a:pt x="21600" y="1004"/>
                    </a:lnTo>
                    <a:cubicBezTo>
                      <a:pt x="21600" y="453"/>
                      <a:pt x="20677" y="0"/>
                      <a:pt x="19532" y="0"/>
                    </a:cubicBezTo>
                    <a:lnTo>
                      <a:pt x="2068" y="0"/>
                    </a:lnTo>
                    <a:close/>
                    <a:moveTo>
                      <a:pt x="9142" y="1350"/>
                    </a:moveTo>
                    <a:lnTo>
                      <a:pt x="12468" y="1350"/>
                    </a:lnTo>
                    <a:cubicBezTo>
                      <a:pt x="12758" y="1350"/>
                      <a:pt x="12990" y="1463"/>
                      <a:pt x="12990" y="1604"/>
                    </a:cubicBezTo>
                    <a:cubicBezTo>
                      <a:pt x="12990" y="1744"/>
                      <a:pt x="12758" y="1858"/>
                      <a:pt x="12468" y="1858"/>
                    </a:cubicBezTo>
                    <a:lnTo>
                      <a:pt x="9142" y="1858"/>
                    </a:lnTo>
                    <a:cubicBezTo>
                      <a:pt x="8853" y="1858"/>
                      <a:pt x="8621" y="1744"/>
                      <a:pt x="8621" y="1604"/>
                    </a:cubicBezTo>
                    <a:cubicBezTo>
                      <a:pt x="8621" y="1463"/>
                      <a:pt x="8853" y="1350"/>
                      <a:pt x="9142" y="1350"/>
                    </a:cubicBezTo>
                    <a:close/>
                    <a:moveTo>
                      <a:pt x="1477" y="2927"/>
                    </a:moveTo>
                    <a:lnTo>
                      <a:pt x="20123" y="2927"/>
                    </a:lnTo>
                    <a:lnTo>
                      <a:pt x="20123" y="18985"/>
                    </a:lnTo>
                    <a:lnTo>
                      <a:pt x="1477" y="18985"/>
                    </a:lnTo>
                    <a:lnTo>
                      <a:pt x="1477" y="2927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1767CE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525">
                  <a:lnSpc>
                    <a:spcPct val="100000"/>
                  </a:lnSpc>
                  <a:spcBef>
                    <a:spcPts val="0"/>
                  </a:spcBef>
                  <a:defRPr sz="3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290" name="Gruppér"/>
          <p:cNvGrpSpPr/>
          <p:nvPr/>
        </p:nvGrpSpPr>
        <p:grpSpPr>
          <a:xfrm>
            <a:off x="7890982" y="3117435"/>
            <a:ext cx="10099793" cy="8388152"/>
            <a:chOff x="0" y="0"/>
            <a:chExt cx="10099792" cy="8388151"/>
          </a:xfrm>
        </p:grpSpPr>
        <p:sp>
          <p:nvSpPr>
            <p:cNvPr id="285" name="Bok"/>
            <p:cNvSpPr/>
            <p:nvPr/>
          </p:nvSpPr>
          <p:spPr>
            <a:xfrm>
              <a:off x="7435260" y="1865336"/>
              <a:ext cx="820917" cy="66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703"/>
                  </a:lnTo>
                  <a:lnTo>
                    <a:pt x="0" y="17407"/>
                  </a:lnTo>
                  <a:cubicBezTo>
                    <a:pt x="7892" y="17407"/>
                    <a:pt x="10521" y="21600"/>
                    <a:pt x="10521" y="21600"/>
                  </a:cubicBezTo>
                  <a:lnTo>
                    <a:pt x="10521" y="13417"/>
                  </a:lnTo>
                  <a:lnTo>
                    <a:pt x="10521" y="5233"/>
                  </a:lnTo>
                  <a:cubicBezTo>
                    <a:pt x="10521" y="5233"/>
                    <a:pt x="7892" y="0"/>
                    <a:pt x="0" y="0"/>
                  </a:cubicBezTo>
                  <a:close/>
                  <a:moveTo>
                    <a:pt x="21600" y="0"/>
                  </a:moveTo>
                  <a:cubicBezTo>
                    <a:pt x="13708" y="0"/>
                    <a:pt x="11079" y="5233"/>
                    <a:pt x="11079" y="5233"/>
                  </a:cubicBezTo>
                  <a:lnTo>
                    <a:pt x="11079" y="13417"/>
                  </a:lnTo>
                  <a:lnTo>
                    <a:pt x="11079" y="21600"/>
                  </a:lnTo>
                  <a:cubicBezTo>
                    <a:pt x="11079" y="21600"/>
                    <a:pt x="13708" y="17407"/>
                    <a:pt x="21600" y="17407"/>
                  </a:cubicBezTo>
                  <a:lnTo>
                    <a:pt x="21600" y="8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767CE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Bok"/>
            <p:cNvSpPr/>
            <p:nvPr/>
          </p:nvSpPr>
          <p:spPr>
            <a:xfrm>
              <a:off x="7435260" y="1916136"/>
              <a:ext cx="820917" cy="66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703"/>
                  </a:lnTo>
                  <a:lnTo>
                    <a:pt x="0" y="17407"/>
                  </a:lnTo>
                  <a:cubicBezTo>
                    <a:pt x="7892" y="17407"/>
                    <a:pt x="10521" y="21600"/>
                    <a:pt x="10521" y="21600"/>
                  </a:cubicBezTo>
                  <a:lnTo>
                    <a:pt x="10521" y="13417"/>
                  </a:lnTo>
                  <a:lnTo>
                    <a:pt x="10521" y="5233"/>
                  </a:lnTo>
                  <a:cubicBezTo>
                    <a:pt x="10521" y="5233"/>
                    <a:pt x="7892" y="0"/>
                    <a:pt x="0" y="0"/>
                  </a:cubicBezTo>
                  <a:close/>
                  <a:moveTo>
                    <a:pt x="21600" y="0"/>
                  </a:moveTo>
                  <a:cubicBezTo>
                    <a:pt x="13708" y="0"/>
                    <a:pt x="11079" y="5233"/>
                    <a:pt x="11079" y="5233"/>
                  </a:cubicBezTo>
                  <a:lnTo>
                    <a:pt x="11079" y="13417"/>
                  </a:lnTo>
                  <a:lnTo>
                    <a:pt x="11079" y="21600"/>
                  </a:lnTo>
                  <a:cubicBezTo>
                    <a:pt x="11079" y="21600"/>
                    <a:pt x="13708" y="17407"/>
                    <a:pt x="21600" y="17407"/>
                  </a:cubicBezTo>
                  <a:lnTo>
                    <a:pt x="21600" y="8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767CE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Forbindelseslinje"/>
            <p:cNvSpPr/>
            <p:nvPr/>
          </p:nvSpPr>
          <p:spPr>
            <a:xfrm>
              <a:off x="0" y="0"/>
              <a:ext cx="9601151" cy="838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073" y="1287"/>
                    <a:pt x="21273" y="8487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1767CE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8" name="1999"/>
            <p:cNvSpPr txBox="1"/>
            <p:nvPr/>
          </p:nvSpPr>
          <p:spPr>
            <a:xfrm>
              <a:off x="8451889" y="1910766"/>
              <a:ext cx="1647904" cy="777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1999</a:t>
              </a:r>
            </a:p>
          </p:txBody>
        </p:sp>
        <p:sp>
          <p:nvSpPr>
            <p:cNvPr id="289" name="Bok"/>
            <p:cNvSpPr/>
            <p:nvPr/>
          </p:nvSpPr>
          <p:spPr>
            <a:xfrm>
              <a:off x="7435260" y="1954236"/>
              <a:ext cx="820917" cy="66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703"/>
                  </a:lnTo>
                  <a:lnTo>
                    <a:pt x="0" y="17407"/>
                  </a:lnTo>
                  <a:cubicBezTo>
                    <a:pt x="7892" y="17407"/>
                    <a:pt x="10521" y="21600"/>
                    <a:pt x="10521" y="21600"/>
                  </a:cubicBezTo>
                  <a:lnTo>
                    <a:pt x="10521" y="13417"/>
                  </a:lnTo>
                  <a:lnTo>
                    <a:pt x="10521" y="5233"/>
                  </a:lnTo>
                  <a:cubicBezTo>
                    <a:pt x="10521" y="5233"/>
                    <a:pt x="7892" y="0"/>
                    <a:pt x="0" y="0"/>
                  </a:cubicBezTo>
                  <a:close/>
                  <a:moveTo>
                    <a:pt x="21600" y="0"/>
                  </a:moveTo>
                  <a:cubicBezTo>
                    <a:pt x="13708" y="0"/>
                    <a:pt x="11079" y="5233"/>
                    <a:pt x="11079" y="5233"/>
                  </a:cubicBezTo>
                  <a:lnTo>
                    <a:pt x="11079" y="13417"/>
                  </a:lnTo>
                  <a:lnTo>
                    <a:pt x="11079" y="21600"/>
                  </a:lnTo>
                  <a:cubicBezTo>
                    <a:pt x="11079" y="21600"/>
                    <a:pt x="13708" y="17407"/>
                    <a:pt x="21600" y="17407"/>
                  </a:cubicBezTo>
                  <a:lnTo>
                    <a:pt x="21600" y="8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767CE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525">
                <a:lnSpc>
                  <a:spcPct val="100000"/>
                </a:lnSpc>
                <a:spcBef>
                  <a:spcPts val="0"/>
                </a:spcBef>
                <a:defRPr sz="3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91" name="Kjedelig fellessak"/>
          <p:cNvSpPr txBox="1"/>
          <p:nvPr/>
        </p:nvSpPr>
        <p:spPr>
          <a:xfrm>
            <a:off x="4633805" y="10509607"/>
            <a:ext cx="2550637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525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Kjedelig fellessak</a:t>
            </a:r>
          </a:p>
        </p:txBody>
      </p:sp>
      <p:sp>
        <p:nvSpPr>
          <p:cNvPr id="292" name="Knallbra egensak"/>
          <p:cNvSpPr txBox="1"/>
          <p:nvPr/>
        </p:nvSpPr>
        <p:spPr>
          <a:xfrm>
            <a:off x="4634109" y="2918050"/>
            <a:ext cx="2550935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525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Knallbra egensak</a:t>
            </a:r>
          </a:p>
        </p:txBody>
      </p:sp>
      <p:sp>
        <p:nvSpPr>
          <p:cNvPr id="293" name="Linje"/>
          <p:cNvSpPr/>
          <p:nvPr/>
        </p:nvSpPr>
        <p:spPr>
          <a:xfrm>
            <a:off x="7612508" y="10778846"/>
            <a:ext cx="445452" cy="1"/>
          </a:xfrm>
          <a:prstGeom prst="line">
            <a:avLst/>
          </a:prstGeom>
          <a:ln w="25400">
            <a:solidFill>
              <a:srgbClr val="1767CE"/>
            </a:solidFill>
            <a:miter/>
          </a:ln>
        </p:spPr>
        <p:txBody>
          <a:bodyPr tIns="91439" bIns="91439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Linje"/>
          <p:cNvSpPr/>
          <p:nvPr/>
        </p:nvSpPr>
        <p:spPr>
          <a:xfrm>
            <a:off x="7612508" y="3187290"/>
            <a:ext cx="445452" cy="1"/>
          </a:xfrm>
          <a:prstGeom prst="line">
            <a:avLst/>
          </a:prstGeom>
          <a:ln w="25400">
            <a:solidFill>
              <a:srgbClr val="1767CE"/>
            </a:solidFill>
            <a:miter/>
          </a:ln>
        </p:spPr>
        <p:txBody>
          <a:bodyPr tIns="91439" bIns="91439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5" name="Dag 1"/>
          <p:cNvSpPr txBox="1"/>
          <p:nvPr/>
        </p:nvSpPr>
        <p:spPr>
          <a:xfrm>
            <a:off x="9624477" y="11960859"/>
            <a:ext cx="1008927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525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Dag 1</a:t>
            </a:r>
          </a:p>
        </p:txBody>
      </p:sp>
      <p:sp>
        <p:nvSpPr>
          <p:cNvPr id="296" name="Linje"/>
          <p:cNvSpPr/>
          <p:nvPr/>
        </p:nvSpPr>
        <p:spPr>
          <a:xfrm flipV="1">
            <a:off x="10102607" y="11454316"/>
            <a:ext cx="1" cy="531675"/>
          </a:xfrm>
          <a:prstGeom prst="line">
            <a:avLst/>
          </a:prstGeom>
          <a:ln w="25400">
            <a:solidFill>
              <a:srgbClr val="1767CE"/>
            </a:solidFill>
            <a:miter/>
          </a:ln>
        </p:spPr>
        <p:txBody>
          <a:bodyPr tIns="91439" bIns="91439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7" name="Linje"/>
          <p:cNvSpPr/>
          <p:nvPr/>
        </p:nvSpPr>
        <p:spPr>
          <a:xfrm flipV="1">
            <a:off x="12191999" y="11454316"/>
            <a:ext cx="1" cy="531675"/>
          </a:xfrm>
          <a:prstGeom prst="line">
            <a:avLst/>
          </a:prstGeom>
          <a:ln w="25400">
            <a:solidFill>
              <a:srgbClr val="1767CE"/>
            </a:solidFill>
            <a:miter/>
          </a:ln>
        </p:spPr>
        <p:txBody>
          <a:bodyPr tIns="91439" bIns="91439"/>
          <a:lstStyle/>
          <a:p>
            <a:pPr defTabSz="1828525">
              <a:lnSpc>
                <a:spcPct val="100000"/>
              </a:lnSpc>
              <a:spcBef>
                <a:spcPts val="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8" name="Dag 2"/>
          <p:cNvSpPr txBox="1"/>
          <p:nvPr/>
        </p:nvSpPr>
        <p:spPr>
          <a:xfrm>
            <a:off x="11713870" y="11960859"/>
            <a:ext cx="1008926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525">
              <a:lnSpc>
                <a:spcPct val="100000"/>
              </a:lnSpc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Dag 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9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å, for å oppsummere siste 25 år:…"/>
          <p:cNvSpPr txBox="1">
            <a:spLocks noGrp="1"/>
          </p:cNvSpPr>
          <p:nvPr>
            <p:ph type="title"/>
          </p:nvPr>
        </p:nvSpPr>
        <p:spPr>
          <a:xfrm>
            <a:off x="1925471" y="943560"/>
            <a:ext cx="18119135" cy="2208715"/>
          </a:xfrm>
          <a:prstGeom prst="rect">
            <a:avLst/>
          </a:prstGeom>
        </p:spPr>
        <p:txBody>
          <a:bodyPr/>
          <a:lstStyle/>
          <a:p>
            <a:r>
              <a:t>Så, for å oppsummere siste 25 år:</a:t>
            </a:r>
          </a:p>
          <a:p>
            <a:pPr>
              <a:defRPr i="1"/>
            </a:pPr>
            <a:r>
              <a:t>- Hva smalt så høyt?</a:t>
            </a:r>
          </a:p>
        </p:txBody>
      </p:sp>
      <p:sp>
        <p:nvSpPr>
          <p:cNvPr id="303" name="Pressens publiseringsmonopol er borte…"/>
          <p:cNvSpPr txBox="1">
            <a:spLocks noGrp="1"/>
          </p:cNvSpPr>
          <p:nvPr>
            <p:ph type="body" idx="1"/>
          </p:nvPr>
        </p:nvSpPr>
        <p:spPr>
          <a:xfrm>
            <a:off x="2193754" y="3873189"/>
            <a:ext cx="19539719" cy="7145475"/>
          </a:xfrm>
          <a:prstGeom prst="rect">
            <a:avLst/>
          </a:prstGeom>
        </p:spPr>
        <p:txBody>
          <a:bodyPr/>
          <a:lstStyle/>
          <a:p>
            <a:r>
              <a:t>Pressens publiseringsmonopol er borte</a:t>
            </a:r>
          </a:p>
          <a:p>
            <a:r>
              <a:t>=&gt; Pressens troverdighet er under press</a:t>
            </a:r>
          </a:p>
          <a:p>
            <a:endParaRPr/>
          </a:p>
          <a:p>
            <a:r>
              <a:t>Pressen taper kampen om folks tid</a:t>
            </a:r>
          </a:p>
          <a:p>
            <a:r>
              <a:t>=&gt; Pressens økonomi er svakere</a:t>
            </a:r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0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307" name="Gruppér"/>
          <p:cNvGrpSpPr/>
          <p:nvPr/>
        </p:nvGrpSpPr>
        <p:grpSpPr>
          <a:xfrm>
            <a:off x="2053626" y="8123982"/>
            <a:ext cx="22128532" cy="4861486"/>
            <a:chOff x="0" y="0"/>
            <a:chExt cx="22128531" cy="4861484"/>
          </a:xfrm>
        </p:grpSpPr>
        <p:sp>
          <p:nvSpPr>
            <p:cNvPr id="305" name="- Norge av din hånd, konge."/>
            <p:cNvSpPr txBox="1"/>
            <p:nvPr/>
          </p:nvSpPr>
          <p:spPr>
            <a:xfrm>
              <a:off x="0" y="0"/>
              <a:ext cx="9457939" cy="1617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914581">
                <a:lnSpc>
                  <a:spcPct val="101000"/>
                </a:lnSpc>
                <a:spcBef>
                  <a:spcPts val="200"/>
                </a:spcBef>
                <a:defRPr sz="4600" i="1">
                  <a:solidFill>
                    <a:srgbClr val="0A234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- Norge av din hånd, konge.</a:t>
              </a:r>
            </a:p>
          </p:txBody>
        </p:sp>
        <p:pic>
          <p:nvPicPr>
            <p:cNvPr id="306" name="dunstanburgh.jpg" descr="dunstanburgh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1457" y="347010"/>
              <a:ext cx="6797075" cy="4514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8" name="image36.png" descr="image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176" y="8648078"/>
            <a:ext cx="65532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30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Luftballonger sett nedenfra mot en blå himmel" descr="Luftballonger sett nedenfra mot en blå himmel"/>
          <p:cNvPicPr>
            <a:picLocks noGrp="1" noChangeAspect="1"/>
          </p:cNvPicPr>
          <p:nvPr>
            <p:ph type="pic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nnlimt film.png" descr="innlimt fil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48" y="511756"/>
            <a:ext cx="9335417" cy="1269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nnlimt film.png" descr="innlimt fil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7614" y="4118419"/>
            <a:ext cx="10349528" cy="5479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442C570680934CB22BA5BC5A092BF3" ma:contentTypeVersion="15" ma:contentTypeDescription="Opprett et nytt dokument." ma:contentTypeScope="" ma:versionID="f5b76c4a68413fae7c9234b2446bfa6b">
  <xsd:schema xmlns:xsd="http://www.w3.org/2001/XMLSchema" xmlns:xs="http://www.w3.org/2001/XMLSchema" xmlns:p="http://schemas.microsoft.com/office/2006/metadata/properties" xmlns:ns2="07626311-5b23-4afe-aa20-cc40db419bd4" xmlns:ns3="d74b2904-cc6e-4260-b9ea-005e83d891d2" targetNamespace="http://schemas.microsoft.com/office/2006/metadata/properties" ma:root="true" ma:fieldsID="ac5eb3307540f0e734bb4e2514f51241" ns2:_="" ns3:_="">
    <xsd:import namespace="07626311-5b23-4afe-aa20-cc40db419bd4"/>
    <xsd:import namespace="d74b2904-cc6e-4260-b9ea-005e83d891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26311-5b23-4afe-aa20-cc40db419b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b2904-cc6e-4260-b9ea-005e83d891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4afb154-a261-4ab6-b9a8-d5b394b89eb7}" ma:internalName="TaxCatchAll" ma:showField="CatchAllData" ma:web="d74b2904-cc6e-4260-b9ea-005e83d891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626311-5b23-4afe-aa20-cc40db419bd4">
      <Terms xmlns="http://schemas.microsoft.com/office/infopath/2007/PartnerControls"/>
    </lcf76f155ced4ddcb4097134ff3c332f>
    <TaxCatchAll xmlns="d74b2904-cc6e-4260-b9ea-005e83d891d2" xsi:nil="true"/>
  </documentManagement>
</p:properties>
</file>

<file path=customXml/itemProps1.xml><?xml version="1.0" encoding="utf-8"?>
<ds:datastoreItem xmlns:ds="http://schemas.openxmlformats.org/officeDocument/2006/customXml" ds:itemID="{87F638FA-365A-454A-83F9-6899A4FD7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626311-5b23-4afe-aa20-cc40db419bd4"/>
    <ds:schemaRef ds:uri="d74b2904-cc6e-4260-b9ea-005e83d891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D786BA-743C-48E5-B996-4B336A4223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9FA52D-2463-4C2C-95F3-908CAD78F0BD}">
  <ds:schemaRefs>
    <ds:schemaRef ds:uri="http://purl.org/dc/terms/"/>
    <ds:schemaRef ds:uri="d74b2904-cc6e-4260-b9ea-005e83d891d2"/>
    <ds:schemaRef ds:uri="07626311-5b23-4afe-aa20-cc40db419bd4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467</Words>
  <Application>Microsoft Office PowerPoint</Application>
  <PresentationFormat>Brugerdefineret</PresentationFormat>
  <Paragraphs>118</Paragraphs>
  <Slides>30</Slides>
  <Notes>12</Notes>
  <HiddenSlides>2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5" baseType="lpstr">
      <vt:lpstr>Cambria Math</vt:lpstr>
      <vt:lpstr>Helvetica</vt:lpstr>
      <vt:lpstr>Helvetica Neue</vt:lpstr>
      <vt:lpstr>Helvetica Neue Medium</vt:lpstr>
      <vt:lpstr>30_BasicColor</vt:lpstr>
      <vt:lpstr>Samarbeidsdesken</vt:lpstr>
      <vt:lpstr>PowerPoint-præsentation</vt:lpstr>
      <vt:lpstr>PowerPoint-præsentation</vt:lpstr>
      <vt:lpstr>PowerPoint-præsentation</vt:lpstr>
      <vt:lpstr>Luras (sykt bra) formel for «breaking» nyhetsverdi</vt:lpstr>
      <vt:lpstr>PowerPoint-præsentation</vt:lpstr>
      <vt:lpstr>Så, for å oppsummere siste 25 år: - Hva smalt så høyt?</vt:lpstr>
      <vt:lpstr>PowerPoint-præsentation</vt:lpstr>
      <vt:lpstr>PowerPoint-præsentation</vt:lpstr>
      <vt:lpstr>Mennesker samarbeider best når de trues av en felles, ytre fiende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Partnere og finansiering</vt:lpstr>
      <vt:lpstr>Laget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Samarbeidsdesken</dc:title>
  <dc:creator>Bruno Ingemann</dc:creator>
  <cp:lastModifiedBy>Bruno Ingemann</cp:lastModifiedBy>
  <cp:revision>4</cp:revision>
  <dcterms:modified xsi:type="dcterms:W3CDTF">2024-11-20T11:39:41Z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0x010100D6442C570680934CB22BA5BC5A092BF3</vt:lpwstr>
  </property>
  <property fmtid="{D5CDD505-2E9C-101B-9397-08002B2CF9AE}" pid="3" name="MediaServiceImageTags">
    <vt:lpwstr/>
  </property>
</Properties>
</file>