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0336dd615d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0336dd615d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11867463ee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11867463ee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you search CR you’ll see illegal search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3261b94a5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3261b94a5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15d71d8e20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15d71d8e20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11867463ee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11867463ee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11867463e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11867463e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15d71d8e20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15d71d8e20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focused on the intersection between gbv and police.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3261b94a5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3261b94a5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Needle in a haystack to a haystack full of needles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18c2445c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18c2445c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15d71d8e20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15d71d8e20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261b94a5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3261b94a5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914400" rtl="0" algn="l">
              <a:spcBef>
                <a:spcPts val="0"/>
              </a:spcBef>
              <a:spcAft>
                <a:spcPts val="0"/>
              </a:spcAft>
              <a:buNone/>
            </a:pPr>
            <a:r>
              <a:t/>
            </a:r>
            <a:endParaRPr b="1" sz="1400">
              <a:solidFill>
                <a:srgbClr val="8E7CC3"/>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15d71d8e2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15d71d8e2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318c2445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318c2445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15d71d8e20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15d71d8e20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3261b94a5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3261b94a5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318c2445c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318c2445c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15d71d8e2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15d71d8e2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Roboto"/>
                <a:ea typeface="Roboto"/>
                <a:cs typeface="Roboto"/>
                <a:sym typeface="Roboto"/>
              </a:rPr>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3261b94a5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3261b94a5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318c2445c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318c2445c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Could more easily navigate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3261b94a5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3261b94a5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01b37d38d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01b37d38d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01b37d38d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01b37d38d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11867463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11867463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0336dd615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0336dd615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01b37d38d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01b37d38d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01b37d38d6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01b37d38d6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336dd615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0336dd615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01b37d38d6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01b37d38d6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01b37d38d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01b37d38d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01b37d38d6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01b37d38d6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0336dd615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0336dd615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01b37d38d6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01b37d38d6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01b37d38d6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01b37d38d6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15d71d8e2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15d71d8e2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1b37d38d6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01b37d38d6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01b37d38d6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01b37d38d6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01b37d38d6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01b37d38d6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01b37d38d6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01b37d38d6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01b37d38d6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01b37d38d6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318c2445c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318c2445c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15d71d8e20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15d71d8e20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11867463ee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11867463ee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1867463e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11867463e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Alot of complaints, not many sustained.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15d71d8e2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15d71d8e2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Font typeface="Source Sans Pro"/>
              <a:buNone/>
              <a:defRPr sz="5200">
                <a:latin typeface="Source Sans Pro"/>
                <a:ea typeface="Source Sans Pro"/>
                <a:cs typeface="Source Sans Pro"/>
                <a:sym typeface="Source Sans Pro"/>
              </a:defRPr>
            </a:lvl1pPr>
            <a:lvl2pPr lvl="1" rtl="0" algn="ctr">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lgn="ctr">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lgn="ctr">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lgn="ctr">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lgn="ctr">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lgn="ctr">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lgn="ctr">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lgn="ctr">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rt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Font typeface="Source Sans Pro"/>
              <a:buNone/>
              <a:defRPr sz="3600">
                <a:latin typeface="Source Sans Pro"/>
                <a:ea typeface="Source Sans Pro"/>
                <a:cs typeface="Source Sans Pro"/>
                <a:sym typeface="Source Sans Pr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Source Sans Pro"/>
              <a:buNone/>
              <a:defRPr>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Source Sans Pro"/>
              <a:buChar char="●"/>
              <a:defRPr>
                <a:latin typeface="Source Sans Pro"/>
                <a:ea typeface="Source Sans Pro"/>
                <a:cs typeface="Source Sans Pro"/>
                <a:sym typeface="Source Sans Pro"/>
              </a:defRPr>
            </a:lvl1pPr>
            <a:lvl2pPr indent="-317500" lvl="1" marL="914400" rtl="0">
              <a:spcBef>
                <a:spcPts val="0"/>
              </a:spcBef>
              <a:spcAft>
                <a:spcPts val="0"/>
              </a:spcAft>
              <a:buSzPts val="1400"/>
              <a:buFont typeface="Source Sans Pro"/>
              <a:buChar char="○"/>
              <a:defRPr>
                <a:latin typeface="Source Sans Pro"/>
                <a:ea typeface="Source Sans Pro"/>
                <a:cs typeface="Source Sans Pro"/>
                <a:sym typeface="Source Sans Pro"/>
              </a:defRPr>
            </a:lvl2pPr>
            <a:lvl3pPr indent="-317500" lvl="2" marL="1371600" rtl="0">
              <a:spcBef>
                <a:spcPts val="0"/>
              </a:spcBef>
              <a:spcAft>
                <a:spcPts val="0"/>
              </a:spcAft>
              <a:buSzPts val="1400"/>
              <a:buFont typeface="Source Sans Pro"/>
              <a:buChar char="■"/>
              <a:defRPr>
                <a:latin typeface="Source Sans Pro"/>
                <a:ea typeface="Source Sans Pro"/>
                <a:cs typeface="Source Sans Pro"/>
                <a:sym typeface="Source Sans Pro"/>
              </a:defRPr>
            </a:lvl3pPr>
            <a:lvl4pPr indent="-317500" lvl="3" marL="1828800" rtl="0">
              <a:spcBef>
                <a:spcPts val="0"/>
              </a:spcBef>
              <a:spcAft>
                <a:spcPts val="0"/>
              </a:spcAft>
              <a:buSzPts val="1400"/>
              <a:buFont typeface="Source Sans Pro"/>
              <a:buChar char="●"/>
              <a:defRPr>
                <a:latin typeface="Source Sans Pro"/>
                <a:ea typeface="Source Sans Pro"/>
                <a:cs typeface="Source Sans Pro"/>
                <a:sym typeface="Source Sans Pro"/>
              </a:defRPr>
            </a:lvl4pPr>
            <a:lvl5pPr indent="-317500" lvl="4" marL="2286000" rtl="0">
              <a:spcBef>
                <a:spcPts val="0"/>
              </a:spcBef>
              <a:spcAft>
                <a:spcPts val="0"/>
              </a:spcAft>
              <a:buSzPts val="1400"/>
              <a:buFont typeface="Source Sans Pro"/>
              <a:buChar char="○"/>
              <a:defRPr>
                <a:latin typeface="Source Sans Pro"/>
                <a:ea typeface="Source Sans Pro"/>
                <a:cs typeface="Source Sans Pro"/>
                <a:sym typeface="Source Sans Pro"/>
              </a:defRPr>
            </a:lvl5pPr>
            <a:lvl6pPr indent="-317500" lvl="5" marL="2743200" rtl="0">
              <a:spcBef>
                <a:spcPts val="0"/>
              </a:spcBef>
              <a:spcAft>
                <a:spcPts val="0"/>
              </a:spcAft>
              <a:buSzPts val="1400"/>
              <a:buFont typeface="Source Sans Pro"/>
              <a:buChar char="■"/>
              <a:defRPr>
                <a:latin typeface="Source Sans Pro"/>
                <a:ea typeface="Source Sans Pro"/>
                <a:cs typeface="Source Sans Pro"/>
                <a:sym typeface="Source Sans Pro"/>
              </a:defRPr>
            </a:lvl6pPr>
            <a:lvl7pPr indent="-317500" lvl="6" marL="3200400" rtl="0">
              <a:spcBef>
                <a:spcPts val="0"/>
              </a:spcBef>
              <a:spcAft>
                <a:spcPts val="0"/>
              </a:spcAft>
              <a:buSzPts val="1400"/>
              <a:buFont typeface="Source Sans Pro"/>
              <a:buChar char="●"/>
              <a:defRPr>
                <a:latin typeface="Source Sans Pro"/>
                <a:ea typeface="Source Sans Pro"/>
                <a:cs typeface="Source Sans Pro"/>
                <a:sym typeface="Source Sans Pro"/>
              </a:defRPr>
            </a:lvl7pPr>
            <a:lvl8pPr indent="-317500" lvl="7" marL="3657600" rtl="0">
              <a:spcBef>
                <a:spcPts val="0"/>
              </a:spcBef>
              <a:spcAft>
                <a:spcPts val="0"/>
              </a:spcAft>
              <a:buSzPts val="1400"/>
              <a:buFont typeface="Source Sans Pro"/>
              <a:buChar char="○"/>
              <a:defRPr>
                <a:latin typeface="Source Sans Pro"/>
                <a:ea typeface="Source Sans Pro"/>
                <a:cs typeface="Source Sans Pro"/>
                <a:sym typeface="Source Sans Pro"/>
              </a:defRPr>
            </a:lvl8pPr>
            <a:lvl9pPr indent="-317500" lvl="8" marL="4114800" rtl="0">
              <a:spcBef>
                <a:spcPts val="0"/>
              </a:spcBef>
              <a:spcAft>
                <a:spcPts val="0"/>
              </a:spcAft>
              <a:buSzPts val="1400"/>
              <a:buFont typeface="Source Sans Pro"/>
              <a:buChar char="■"/>
              <a:defRPr>
                <a:latin typeface="Source Sans Pro"/>
                <a:ea typeface="Source Sans Pro"/>
                <a:cs typeface="Source Sans Pro"/>
                <a:sym typeface="Source Sans Pro"/>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Source Sans Pro"/>
              <a:buNone/>
              <a:defRPr>
                <a:latin typeface="Source Sans Pro"/>
                <a:ea typeface="Source Sans Pro"/>
                <a:cs typeface="Source Sans Pro"/>
                <a:sym typeface="Source Sans Pro"/>
              </a:defRPr>
            </a:lvl1pPr>
            <a:lvl2pPr lvl="1" rtl="0">
              <a:spcBef>
                <a:spcPts val="0"/>
              </a:spcBef>
              <a:spcAft>
                <a:spcPts val="0"/>
              </a:spcAft>
              <a:buSzPts val="2800"/>
              <a:buFont typeface="Source Sans Pro"/>
              <a:buNone/>
              <a:defRPr>
                <a:latin typeface="Source Sans Pro"/>
                <a:ea typeface="Source Sans Pro"/>
                <a:cs typeface="Source Sans Pro"/>
                <a:sym typeface="Source Sans Pro"/>
              </a:defRPr>
            </a:lvl2pPr>
            <a:lvl3pPr lvl="2" rtl="0">
              <a:spcBef>
                <a:spcPts val="0"/>
              </a:spcBef>
              <a:spcAft>
                <a:spcPts val="0"/>
              </a:spcAft>
              <a:buSzPts val="2800"/>
              <a:buFont typeface="Source Sans Pro"/>
              <a:buNone/>
              <a:defRPr>
                <a:latin typeface="Source Sans Pro"/>
                <a:ea typeface="Source Sans Pro"/>
                <a:cs typeface="Source Sans Pro"/>
                <a:sym typeface="Source Sans Pro"/>
              </a:defRPr>
            </a:lvl3pPr>
            <a:lvl4pPr lvl="3" rtl="0">
              <a:spcBef>
                <a:spcPts val="0"/>
              </a:spcBef>
              <a:spcAft>
                <a:spcPts val="0"/>
              </a:spcAft>
              <a:buSzPts val="2800"/>
              <a:buFont typeface="Source Sans Pro"/>
              <a:buNone/>
              <a:defRPr>
                <a:latin typeface="Source Sans Pro"/>
                <a:ea typeface="Source Sans Pro"/>
                <a:cs typeface="Source Sans Pro"/>
                <a:sym typeface="Source Sans Pro"/>
              </a:defRPr>
            </a:lvl4pPr>
            <a:lvl5pPr lvl="4" rtl="0">
              <a:spcBef>
                <a:spcPts val="0"/>
              </a:spcBef>
              <a:spcAft>
                <a:spcPts val="0"/>
              </a:spcAft>
              <a:buSzPts val="2800"/>
              <a:buFont typeface="Source Sans Pro"/>
              <a:buNone/>
              <a:defRPr>
                <a:latin typeface="Source Sans Pro"/>
                <a:ea typeface="Source Sans Pro"/>
                <a:cs typeface="Source Sans Pro"/>
                <a:sym typeface="Source Sans Pro"/>
              </a:defRPr>
            </a:lvl5pPr>
            <a:lvl6pPr lvl="5" rtl="0">
              <a:spcBef>
                <a:spcPts val="0"/>
              </a:spcBef>
              <a:spcAft>
                <a:spcPts val="0"/>
              </a:spcAft>
              <a:buSzPts val="2800"/>
              <a:buFont typeface="Source Sans Pro"/>
              <a:buNone/>
              <a:defRPr>
                <a:latin typeface="Source Sans Pro"/>
                <a:ea typeface="Source Sans Pro"/>
                <a:cs typeface="Source Sans Pro"/>
                <a:sym typeface="Source Sans Pro"/>
              </a:defRPr>
            </a:lvl6pPr>
            <a:lvl7pPr lvl="6" rtl="0">
              <a:spcBef>
                <a:spcPts val="0"/>
              </a:spcBef>
              <a:spcAft>
                <a:spcPts val="0"/>
              </a:spcAft>
              <a:buSzPts val="2800"/>
              <a:buFont typeface="Source Sans Pro"/>
              <a:buNone/>
              <a:defRPr>
                <a:latin typeface="Source Sans Pro"/>
                <a:ea typeface="Source Sans Pro"/>
                <a:cs typeface="Source Sans Pro"/>
                <a:sym typeface="Source Sans Pro"/>
              </a:defRPr>
            </a:lvl7pPr>
            <a:lvl8pPr lvl="7" rtl="0">
              <a:spcBef>
                <a:spcPts val="0"/>
              </a:spcBef>
              <a:spcAft>
                <a:spcPts val="0"/>
              </a:spcAft>
              <a:buSzPts val="2800"/>
              <a:buFont typeface="Source Sans Pro"/>
              <a:buNone/>
              <a:defRPr>
                <a:latin typeface="Source Sans Pro"/>
                <a:ea typeface="Source Sans Pro"/>
                <a:cs typeface="Source Sans Pro"/>
                <a:sym typeface="Source Sans Pro"/>
              </a:defRPr>
            </a:lvl8pPr>
            <a:lvl9pPr lvl="8" rtl="0">
              <a:spcBef>
                <a:spcPts val="0"/>
              </a:spcBef>
              <a:spcAft>
                <a:spcPts val="0"/>
              </a:spcAft>
              <a:buSzPts val="2800"/>
              <a:buFont typeface="Source Sans Pro"/>
              <a:buNone/>
              <a:defRPr>
                <a:latin typeface="Source Sans Pro"/>
                <a:ea typeface="Source Sans Pro"/>
                <a:cs typeface="Source Sans Pro"/>
                <a:sym typeface="Source Sans Pro"/>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04800" lvl="1" marL="914400" rtl="0">
              <a:spcBef>
                <a:spcPts val="0"/>
              </a:spcBef>
              <a:spcAft>
                <a:spcPts val="0"/>
              </a:spcAft>
              <a:buSzPts val="1200"/>
              <a:buFont typeface="Source Sans Pro"/>
              <a:buChar char="○"/>
              <a:defRPr sz="1200">
                <a:latin typeface="Source Sans Pro"/>
                <a:ea typeface="Source Sans Pro"/>
                <a:cs typeface="Source Sans Pro"/>
                <a:sym typeface="Source Sans Pro"/>
              </a:defRPr>
            </a:lvl2pPr>
            <a:lvl3pPr indent="-304800" lvl="2" marL="1371600" rtl="0">
              <a:spcBef>
                <a:spcPts val="0"/>
              </a:spcBef>
              <a:spcAft>
                <a:spcPts val="0"/>
              </a:spcAft>
              <a:buSzPts val="1200"/>
              <a:buFont typeface="Source Sans Pro"/>
              <a:buChar char="■"/>
              <a:defRPr sz="1200">
                <a:latin typeface="Source Sans Pro"/>
                <a:ea typeface="Source Sans Pro"/>
                <a:cs typeface="Source Sans Pro"/>
                <a:sym typeface="Source Sans Pro"/>
              </a:defRPr>
            </a:lvl3pPr>
            <a:lvl4pPr indent="-304800" lvl="3" marL="1828800" rtl="0">
              <a:spcBef>
                <a:spcPts val="0"/>
              </a:spcBef>
              <a:spcAft>
                <a:spcPts val="0"/>
              </a:spcAft>
              <a:buSzPts val="1200"/>
              <a:buFont typeface="Source Sans Pro"/>
              <a:buChar char="●"/>
              <a:defRPr sz="1200">
                <a:latin typeface="Source Sans Pro"/>
                <a:ea typeface="Source Sans Pro"/>
                <a:cs typeface="Source Sans Pro"/>
                <a:sym typeface="Source Sans Pro"/>
              </a:defRPr>
            </a:lvl4pPr>
            <a:lvl5pPr indent="-304800" lvl="4" marL="2286000" rtl="0">
              <a:spcBef>
                <a:spcPts val="0"/>
              </a:spcBef>
              <a:spcAft>
                <a:spcPts val="0"/>
              </a:spcAft>
              <a:buSzPts val="1200"/>
              <a:buFont typeface="Source Sans Pro"/>
              <a:buChar char="○"/>
              <a:defRPr sz="1200">
                <a:latin typeface="Source Sans Pro"/>
                <a:ea typeface="Source Sans Pro"/>
                <a:cs typeface="Source Sans Pro"/>
                <a:sym typeface="Source Sans Pro"/>
              </a:defRPr>
            </a:lvl5pPr>
            <a:lvl6pPr indent="-304800" lvl="5" marL="2743200" rtl="0">
              <a:spcBef>
                <a:spcPts val="0"/>
              </a:spcBef>
              <a:spcAft>
                <a:spcPts val="0"/>
              </a:spcAft>
              <a:buSzPts val="1200"/>
              <a:buFont typeface="Source Sans Pro"/>
              <a:buChar char="■"/>
              <a:defRPr sz="1200">
                <a:latin typeface="Source Sans Pro"/>
                <a:ea typeface="Source Sans Pro"/>
                <a:cs typeface="Source Sans Pro"/>
                <a:sym typeface="Source Sans Pro"/>
              </a:defRPr>
            </a:lvl6pPr>
            <a:lvl7pPr indent="-304800" lvl="6" marL="3200400" rtl="0">
              <a:spcBef>
                <a:spcPts val="0"/>
              </a:spcBef>
              <a:spcAft>
                <a:spcPts val="0"/>
              </a:spcAft>
              <a:buSzPts val="1200"/>
              <a:buFont typeface="Source Sans Pro"/>
              <a:buChar char="●"/>
              <a:defRPr sz="1200">
                <a:latin typeface="Source Sans Pro"/>
                <a:ea typeface="Source Sans Pro"/>
                <a:cs typeface="Source Sans Pro"/>
                <a:sym typeface="Source Sans Pro"/>
              </a:defRPr>
            </a:lvl7pPr>
            <a:lvl8pPr indent="-304800" lvl="7" marL="3657600" rtl="0">
              <a:spcBef>
                <a:spcPts val="0"/>
              </a:spcBef>
              <a:spcAft>
                <a:spcPts val="0"/>
              </a:spcAft>
              <a:buSzPts val="1200"/>
              <a:buFont typeface="Source Sans Pro"/>
              <a:buChar char="○"/>
              <a:defRPr sz="1200">
                <a:latin typeface="Source Sans Pro"/>
                <a:ea typeface="Source Sans Pro"/>
                <a:cs typeface="Source Sans Pro"/>
                <a:sym typeface="Source Sans Pro"/>
              </a:defRPr>
            </a:lvl8pPr>
            <a:lvl9pPr indent="-304800" lvl="8" marL="4114800" rtl="0">
              <a:spcBef>
                <a:spcPts val="0"/>
              </a:spcBef>
              <a:spcAft>
                <a:spcPts val="0"/>
              </a:spcAft>
              <a:buSzPts val="1200"/>
              <a:buFont typeface="Source Sans Pro"/>
              <a:buChar char="■"/>
              <a:defRPr sz="1200">
                <a:latin typeface="Source Sans Pro"/>
                <a:ea typeface="Source Sans Pro"/>
                <a:cs typeface="Source Sans Pro"/>
                <a:sym typeface="Source Sans Pro"/>
              </a:defRPr>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04800" lvl="1" marL="914400" rtl="0">
              <a:spcBef>
                <a:spcPts val="0"/>
              </a:spcBef>
              <a:spcAft>
                <a:spcPts val="0"/>
              </a:spcAft>
              <a:buSzPts val="1200"/>
              <a:buFont typeface="Source Sans Pro"/>
              <a:buChar char="○"/>
              <a:defRPr sz="1200">
                <a:latin typeface="Source Sans Pro"/>
                <a:ea typeface="Source Sans Pro"/>
                <a:cs typeface="Source Sans Pro"/>
                <a:sym typeface="Source Sans Pro"/>
              </a:defRPr>
            </a:lvl2pPr>
            <a:lvl3pPr indent="-304800" lvl="2" marL="1371600" rtl="0">
              <a:spcBef>
                <a:spcPts val="0"/>
              </a:spcBef>
              <a:spcAft>
                <a:spcPts val="0"/>
              </a:spcAft>
              <a:buSzPts val="1200"/>
              <a:buFont typeface="Source Sans Pro"/>
              <a:buChar char="■"/>
              <a:defRPr sz="1200">
                <a:latin typeface="Source Sans Pro"/>
                <a:ea typeface="Source Sans Pro"/>
                <a:cs typeface="Source Sans Pro"/>
                <a:sym typeface="Source Sans Pro"/>
              </a:defRPr>
            </a:lvl3pPr>
            <a:lvl4pPr indent="-304800" lvl="3" marL="1828800" rtl="0">
              <a:spcBef>
                <a:spcPts val="0"/>
              </a:spcBef>
              <a:spcAft>
                <a:spcPts val="0"/>
              </a:spcAft>
              <a:buSzPts val="1200"/>
              <a:buFont typeface="Source Sans Pro"/>
              <a:buChar char="●"/>
              <a:defRPr sz="1200">
                <a:latin typeface="Source Sans Pro"/>
                <a:ea typeface="Source Sans Pro"/>
                <a:cs typeface="Source Sans Pro"/>
                <a:sym typeface="Source Sans Pro"/>
              </a:defRPr>
            </a:lvl4pPr>
            <a:lvl5pPr indent="-304800" lvl="4" marL="2286000" rtl="0">
              <a:spcBef>
                <a:spcPts val="0"/>
              </a:spcBef>
              <a:spcAft>
                <a:spcPts val="0"/>
              </a:spcAft>
              <a:buSzPts val="1200"/>
              <a:buFont typeface="Source Sans Pro"/>
              <a:buChar char="○"/>
              <a:defRPr sz="1200">
                <a:latin typeface="Source Sans Pro"/>
                <a:ea typeface="Source Sans Pro"/>
                <a:cs typeface="Source Sans Pro"/>
                <a:sym typeface="Source Sans Pro"/>
              </a:defRPr>
            </a:lvl5pPr>
            <a:lvl6pPr indent="-304800" lvl="5" marL="2743200" rtl="0">
              <a:spcBef>
                <a:spcPts val="0"/>
              </a:spcBef>
              <a:spcAft>
                <a:spcPts val="0"/>
              </a:spcAft>
              <a:buSzPts val="1200"/>
              <a:buFont typeface="Source Sans Pro"/>
              <a:buChar char="■"/>
              <a:defRPr sz="1200">
                <a:latin typeface="Source Sans Pro"/>
                <a:ea typeface="Source Sans Pro"/>
                <a:cs typeface="Source Sans Pro"/>
                <a:sym typeface="Source Sans Pro"/>
              </a:defRPr>
            </a:lvl6pPr>
            <a:lvl7pPr indent="-304800" lvl="6" marL="3200400" rtl="0">
              <a:spcBef>
                <a:spcPts val="0"/>
              </a:spcBef>
              <a:spcAft>
                <a:spcPts val="0"/>
              </a:spcAft>
              <a:buSzPts val="1200"/>
              <a:buFont typeface="Source Sans Pro"/>
              <a:buChar char="●"/>
              <a:defRPr sz="1200">
                <a:latin typeface="Source Sans Pro"/>
                <a:ea typeface="Source Sans Pro"/>
                <a:cs typeface="Source Sans Pro"/>
                <a:sym typeface="Source Sans Pro"/>
              </a:defRPr>
            </a:lvl7pPr>
            <a:lvl8pPr indent="-304800" lvl="7" marL="3657600" rtl="0">
              <a:spcBef>
                <a:spcPts val="0"/>
              </a:spcBef>
              <a:spcAft>
                <a:spcPts val="0"/>
              </a:spcAft>
              <a:buSzPts val="1200"/>
              <a:buFont typeface="Source Sans Pro"/>
              <a:buChar char="○"/>
              <a:defRPr sz="1200">
                <a:latin typeface="Source Sans Pro"/>
                <a:ea typeface="Source Sans Pro"/>
                <a:cs typeface="Source Sans Pro"/>
                <a:sym typeface="Source Sans Pro"/>
              </a:defRPr>
            </a:lvl8pPr>
            <a:lvl9pPr indent="-304800" lvl="8" marL="4114800" rtl="0">
              <a:spcBef>
                <a:spcPts val="0"/>
              </a:spcBef>
              <a:spcAft>
                <a:spcPts val="0"/>
              </a:spcAft>
              <a:buSzPts val="1200"/>
              <a:buFont typeface="Source Sans Pro"/>
              <a:buChar char="■"/>
              <a:defRPr sz="1200">
                <a:latin typeface="Source Sans Pro"/>
                <a:ea typeface="Source Sans Pro"/>
                <a:cs typeface="Source Sans Pro"/>
                <a:sym typeface="Source Sans Pro"/>
              </a:defRPr>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9" name="Google Shape;109;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B4A7D6"/>
              </a:buClr>
              <a:buSzPts val="2800"/>
              <a:buFont typeface="Source Sans Pro"/>
              <a:buNone/>
              <a:defRPr sz="2800">
                <a:solidFill>
                  <a:srgbClr val="B4A7D6"/>
                </a:solidFill>
                <a:latin typeface="Source Sans Pro"/>
                <a:ea typeface="Source Sans Pro"/>
                <a:cs typeface="Source Sans Pro"/>
                <a:sym typeface="Source Sans Pr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CCCCCC"/>
              </a:buClr>
              <a:buSzPts val="1800"/>
              <a:buChar char="●"/>
              <a:defRPr sz="1800">
                <a:solidFill>
                  <a:srgbClr val="CCCCCC"/>
                </a:solidFill>
              </a:defRPr>
            </a:lvl1pPr>
            <a:lvl2pPr indent="-317500" lvl="1" marL="914400" rtl="0">
              <a:lnSpc>
                <a:spcPct val="115000"/>
              </a:lnSpc>
              <a:spcBef>
                <a:spcPts val="0"/>
              </a:spcBef>
              <a:spcAft>
                <a:spcPts val="0"/>
              </a:spcAft>
              <a:buClr>
                <a:srgbClr val="CCCCCC"/>
              </a:buClr>
              <a:buSzPts val="1400"/>
              <a:buChar char="○"/>
              <a:defRPr>
                <a:solidFill>
                  <a:srgbClr val="CCCCCC"/>
                </a:solidFill>
              </a:defRPr>
            </a:lvl2pPr>
            <a:lvl3pPr indent="-317500" lvl="2" marL="1371600" rtl="0">
              <a:lnSpc>
                <a:spcPct val="115000"/>
              </a:lnSpc>
              <a:spcBef>
                <a:spcPts val="0"/>
              </a:spcBef>
              <a:spcAft>
                <a:spcPts val="0"/>
              </a:spcAft>
              <a:buClr>
                <a:srgbClr val="CCCCCC"/>
              </a:buClr>
              <a:buSzPts val="1400"/>
              <a:buChar char="■"/>
              <a:defRPr>
                <a:solidFill>
                  <a:srgbClr val="CCCCCC"/>
                </a:solidFill>
              </a:defRPr>
            </a:lvl3pPr>
            <a:lvl4pPr indent="-317500" lvl="3" marL="1828800" rtl="0">
              <a:lnSpc>
                <a:spcPct val="115000"/>
              </a:lnSpc>
              <a:spcBef>
                <a:spcPts val="0"/>
              </a:spcBef>
              <a:spcAft>
                <a:spcPts val="0"/>
              </a:spcAft>
              <a:buClr>
                <a:srgbClr val="CCCCCC"/>
              </a:buClr>
              <a:buSzPts val="1400"/>
              <a:buChar char="●"/>
              <a:defRPr>
                <a:solidFill>
                  <a:srgbClr val="CCCCCC"/>
                </a:solidFill>
              </a:defRPr>
            </a:lvl4pPr>
            <a:lvl5pPr indent="-317500" lvl="4" marL="2286000" rtl="0">
              <a:lnSpc>
                <a:spcPct val="115000"/>
              </a:lnSpc>
              <a:spcBef>
                <a:spcPts val="0"/>
              </a:spcBef>
              <a:spcAft>
                <a:spcPts val="0"/>
              </a:spcAft>
              <a:buClr>
                <a:srgbClr val="CCCCCC"/>
              </a:buClr>
              <a:buSzPts val="1400"/>
              <a:buChar char="○"/>
              <a:defRPr>
                <a:solidFill>
                  <a:srgbClr val="CCCCCC"/>
                </a:solidFill>
              </a:defRPr>
            </a:lvl5pPr>
            <a:lvl6pPr indent="-317500" lvl="5" marL="2743200" rtl="0">
              <a:lnSpc>
                <a:spcPct val="115000"/>
              </a:lnSpc>
              <a:spcBef>
                <a:spcPts val="0"/>
              </a:spcBef>
              <a:spcAft>
                <a:spcPts val="0"/>
              </a:spcAft>
              <a:buClr>
                <a:srgbClr val="CCCCCC"/>
              </a:buClr>
              <a:buSzPts val="1400"/>
              <a:buChar char="■"/>
              <a:defRPr>
                <a:solidFill>
                  <a:srgbClr val="CCCCCC"/>
                </a:solidFill>
              </a:defRPr>
            </a:lvl6pPr>
            <a:lvl7pPr indent="-317500" lvl="6" marL="3200400" rtl="0">
              <a:lnSpc>
                <a:spcPct val="115000"/>
              </a:lnSpc>
              <a:spcBef>
                <a:spcPts val="0"/>
              </a:spcBef>
              <a:spcAft>
                <a:spcPts val="0"/>
              </a:spcAft>
              <a:buClr>
                <a:srgbClr val="CCCCCC"/>
              </a:buClr>
              <a:buSzPts val="1400"/>
              <a:buChar char="●"/>
              <a:defRPr>
                <a:solidFill>
                  <a:srgbClr val="CCCCCC"/>
                </a:solidFill>
              </a:defRPr>
            </a:lvl7pPr>
            <a:lvl8pPr indent="-317500" lvl="7" marL="3657600" rtl="0">
              <a:lnSpc>
                <a:spcPct val="115000"/>
              </a:lnSpc>
              <a:spcBef>
                <a:spcPts val="0"/>
              </a:spcBef>
              <a:spcAft>
                <a:spcPts val="0"/>
              </a:spcAft>
              <a:buClr>
                <a:srgbClr val="CCCCCC"/>
              </a:buClr>
              <a:buSzPts val="1400"/>
              <a:buChar char="○"/>
              <a:defRPr>
                <a:solidFill>
                  <a:srgbClr val="CCCCCC"/>
                </a:solidFill>
              </a:defRPr>
            </a:lvl8pPr>
            <a:lvl9pPr indent="-317500" lvl="8" marL="4114800" rtl="0">
              <a:lnSpc>
                <a:spcPct val="115000"/>
              </a:lnSpc>
              <a:spcBef>
                <a:spcPts val="0"/>
              </a:spcBef>
              <a:spcAft>
                <a:spcPts val="0"/>
              </a:spcAft>
              <a:buClr>
                <a:srgbClr val="CCCCCC"/>
              </a:buClr>
              <a:buSzPts val="1400"/>
              <a:buChar char="■"/>
              <a:defRPr>
                <a:solidFill>
                  <a:srgbClr val="CCCCCC"/>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7.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19.jpg"/><Relationship Id="rId4" Type="http://schemas.openxmlformats.org/officeDocument/2006/relationships/hyperlink" Target="mailto:trina@invisibleinstitute.com" TargetMode="External"/><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hyperlink" Target="mailto:sarah@citybureau.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38.jp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hyperlink" Target="https://www.documentcloud.org/documents/24517706-cares_log_1065896"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hyperlink" Target="https://www.documentcloud.org/documents/24399380-chavannaprather_hh320286" TargetMode="Externa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hyperlink" Target="https://www.documentcloud.org/documents/24529518-takaylah_tribbjc416670" TargetMode="Externa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9.png"/><Relationship Id="rId5"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hyperlink" Target="https://www.documentcloud.org/documents/24399382-shantebohanan_hz364474" TargetMode="External"/><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hyperlink" Target="https://www.documentcloud.org/documents/24399387-sonyarouse_hz195736" TargetMode="External"/><Relationship Id="rId4" Type="http://schemas.openxmlformats.org/officeDocument/2006/relationships/hyperlink" Target="https://www.documentcloud.org/documents/24462447-yaverski_daughter" TargetMode="External"/><Relationship Id="rId5"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19.jpg"/><Relationship Id="rId4" Type="http://schemas.openxmlformats.org/officeDocument/2006/relationships/hyperlink" Target="mailto:trina@invisibleinstitute.com" TargetMode="External"/><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hyperlink" Target="mailto:sarah@citybureau.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7"/>
          <p:cNvSpPr txBox="1"/>
          <p:nvPr>
            <p:ph type="ctrTitle"/>
          </p:nvPr>
        </p:nvSpPr>
        <p:spPr>
          <a:xfrm>
            <a:off x="311708" y="9534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6A254"/>
                </a:solidFill>
                <a:latin typeface="Staatliches"/>
                <a:ea typeface="Staatliches"/>
                <a:cs typeface="Staatliches"/>
                <a:sym typeface="Staatliches"/>
              </a:rPr>
              <a:t>Digging deep:</a:t>
            </a:r>
            <a:endParaRPr>
              <a:solidFill>
                <a:srgbClr val="F6A254"/>
              </a:solidFill>
              <a:latin typeface="Staatliches"/>
              <a:ea typeface="Staatliches"/>
              <a:cs typeface="Staatliches"/>
              <a:sym typeface="Staatliches"/>
            </a:endParaRPr>
          </a:p>
          <a:p>
            <a:pPr indent="0" lvl="0" marL="0" rtl="0" algn="ctr">
              <a:spcBef>
                <a:spcPts val="0"/>
              </a:spcBef>
              <a:spcAft>
                <a:spcPts val="0"/>
              </a:spcAft>
              <a:buNone/>
            </a:pPr>
            <a:r>
              <a:rPr lang="en" sz="3533">
                <a:solidFill>
                  <a:schemeClr val="lt1"/>
                </a:solidFill>
                <a:latin typeface="Staatliches"/>
                <a:ea typeface="Staatliches"/>
                <a:cs typeface="Staatliches"/>
                <a:sym typeface="Staatliches"/>
              </a:rPr>
              <a:t>Using AI &amp; chicago police data for investigative journalism</a:t>
            </a:r>
            <a:endParaRPr sz="3533">
              <a:solidFill>
                <a:schemeClr val="lt1"/>
              </a:solidFill>
              <a:latin typeface="Staatliches"/>
              <a:ea typeface="Staatliches"/>
              <a:cs typeface="Staatliches"/>
              <a:sym typeface="Staatliches"/>
            </a:endParaRPr>
          </a:p>
          <a:p>
            <a:pPr indent="0" lvl="0" marL="0" rtl="0" algn="ctr">
              <a:spcBef>
                <a:spcPts val="0"/>
              </a:spcBef>
              <a:spcAft>
                <a:spcPts val="0"/>
              </a:spcAft>
              <a:buNone/>
            </a:pPr>
            <a:r>
              <a:rPr lang="en">
                <a:latin typeface="Staatliches"/>
                <a:ea typeface="Staatliches"/>
                <a:cs typeface="Staatliches"/>
                <a:sym typeface="Staatliches"/>
              </a:rPr>
              <a:t>ng In Chicago</a:t>
            </a:r>
            <a:endParaRPr>
              <a:latin typeface="Staatliches"/>
              <a:ea typeface="Staatliches"/>
              <a:cs typeface="Staatliches"/>
              <a:sym typeface="Staatliches"/>
            </a:endParaRPr>
          </a:p>
        </p:txBody>
      </p:sp>
      <p:sp>
        <p:nvSpPr>
          <p:cNvPr id="145" name="Google Shape;145;p37"/>
          <p:cNvSpPr txBox="1"/>
          <p:nvPr>
            <p:ph idx="1" type="subTitle"/>
          </p:nvPr>
        </p:nvSpPr>
        <p:spPr>
          <a:xfrm>
            <a:off x="311700" y="2932325"/>
            <a:ext cx="8520600" cy="792600"/>
          </a:xfrm>
          <a:prstGeom prst="rect">
            <a:avLst/>
          </a:prstGeom>
        </p:spPr>
        <p:txBody>
          <a:bodyPr anchorCtr="0" anchor="t" bIns="91425" lIns="91425" spcFirstLastPara="1" rIns="91425" wrap="square" tIns="91425">
            <a:normAutofit lnSpcReduction="20000"/>
          </a:bodyPr>
          <a:lstStyle/>
          <a:p>
            <a:pPr indent="0" lvl="0" marL="0" rtl="0" algn="r">
              <a:spcBef>
                <a:spcPts val="0"/>
              </a:spcBef>
              <a:spcAft>
                <a:spcPts val="0"/>
              </a:spcAft>
              <a:buNone/>
            </a:pPr>
            <a:r>
              <a:rPr b="1" lang="en" sz="1632">
                <a:solidFill>
                  <a:srgbClr val="F6A254"/>
                </a:solidFill>
                <a:latin typeface="Inter"/>
                <a:ea typeface="Inter"/>
                <a:cs typeface="Inter"/>
                <a:sym typeface="Inter"/>
              </a:rPr>
              <a:t>trina reynolds-tyler, Invisible Institute </a:t>
            </a:r>
            <a:endParaRPr b="1" sz="1632">
              <a:solidFill>
                <a:srgbClr val="F6A254"/>
              </a:solidFill>
              <a:latin typeface="Inter"/>
              <a:ea typeface="Inter"/>
              <a:cs typeface="Inter"/>
              <a:sym typeface="Inter"/>
            </a:endParaRPr>
          </a:p>
          <a:p>
            <a:pPr indent="0" lvl="0" marL="0" rtl="0" algn="r">
              <a:spcBef>
                <a:spcPts val="0"/>
              </a:spcBef>
              <a:spcAft>
                <a:spcPts val="0"/>
              </a:spcAft>
              <a:buNone/>
            </a:pPr>
            <a:r>
              <a:rPr b="1" lang="en" sz="1632">
                <a:solidFill>
                  <a:srgbClr val="F6A254"/>
                </a:solidFill>
                <a:latin typeface="Inter"/>
                <a:ea typeface="Inter"/>
                <a:cs typeface="Inter"/>
                <a:sym typeface="Inter"/>
              </a:rPr>
              <a:t>Sarah Conway, City Bureau</a:t>
            </a:r>
            <a:endParaRPr b="1" sz="1632">
              <a:solidFill>
                <a:srgbClr val="F6A254"/>
              </a:solidFill>
              <a:latin typeface="Inter"/>
              <a:ea typeface="Inter"/>
              <a:cs typeface="Inter"/>
              <a:sym typeface="Inter"/>
            </a:endParaRPr>
          </a:p>
          <a:p>
            <a:pPr indent="0" lvl="0" marL="0" rtl="0" algn="r">
              <a:spcBef>
                <a:spcPts val="0"/>
              </a:spcBef>
              <a:spcAft>
                <a:spcPts val="0"/>
              </a:spcAft>
              <a:buNone/>
            </a:pPr>
            <a:r>
              <a:t/>
            </a:r>
            <a:endParaRPr b="1" sz="1632">
              <a:solidFill>
                <a:srgbClr val="CFA978"/>
              </a:solidFill>
              <a:latin typeface="Inter"/>
              <a:ea typeface="Inter"/>
              <a:cs typeface="Inter"/>
              <a:sym typeface="Inter"/>
            </a:endParaRPr>
          </a:p>
        </p:txBody>
      </p:sp>
      <p:sp>
        <p:nvSpPr>
          <p:cNvPr id="146" name="Google Shape;146;p37"/>
          <p:cNvSpPr txBox="1"/>
          <p:nvPr>
            <p:ph idx="1" type="subTitle"/>
          </p:nvPr>
        </p:nvSpPr>
        <p:spPr>
          <a:xfrm>
            <a:off x="311700" y="36267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r>
              <a:t/>
            </a:r>
            <a:endParaRPr>
              <a:solidFill>
                <a:srgbClr val="CFA978"/>
              </a:solidFill>
              <a:latin typeface="Inter"/>
              <a:ea typeface="Inter"/>
              <a:cs typeface="Inter"/>
              <a:sym typeface="Inter"/>
            </a:endParaRPr>
          </a:p>
          <a:p>
            <a:pPr indent="0" lvl="0" marL="0" rtl="0" algn="r">
              <a:spcBef>
                <a:spcPts val="0"/>
              </a:spcBef>
              <a:spcAft>
                <a:spcPts val="0"/>
              </a:spcAft>
              <a:buNone/>
            </a:pPr>
            <a:r>
              <a:t/>
            </a:r>
            <a:endParaRPr>
              <a:solidFill>
                <a:srgbClr val="CFA978"/>
              </a:solidFill>
              <a:latin typeface="Inter"/>
              <a:ea typeface="Inter"/>
              <a:cs typeface="Inter"/>
              <a:sym typeface="Inter"/>
            </a:endParaRPr>
          </a:p>
        </p:txBody>
      </p:sp>
      <p:pic>
        <p:nvPicPr>
          <p:cNvPr id="147" name="Google Shape;147;p37"/>
          <p:cNvPicPr preferRelativeResize="0"/>
          <p:nvPr/>
        </p:nvPicPr>
        <p:blipFill>
          <a:blip r:embed="rId3">
            <a:alphaModFix/>
          </a:blip>
          <a:stretch>
            <a:fillRect/>
          </a:stretch>
        </p:blipFill>
        <p:spPr>
          <a:xfrm>
            <a:off x="-231250" y="4074650"/>
            <a:ext cx="2970175" cy="1042150"/>
          </a:xfrm>
          <a:prstGeom prst="rect">
            <a:avLst/>
          </a:prstGeom>
          <a:noFill/>
          <a:ln>
            <a:noFill/>
          </a:ln>
        </p:spPr>
      </p:pic>
      <p:sp>
        <p:nvSpPr>
          <p:cNvPr id="148" name="Google Shape;148;p37"/>
          <p:cNvSpPr txBox="1"/>
          <p:nvPr/>
        </p:nvSpPr>
        <p:spPr>
          <a:xfrm>
            <a:off x="4572000" y="4339625"/>
            <a:ext cx="4572000" cy="6681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None/>
            </a:pPr>
            <a:r>
              <a:rPr lang="en" sz="2100">
                <a:solidFill>
                  <a:schemeClr val="lt2"/>
                </a:solidFill>
              </a:rPr>
              <a:t>chicagomissingpersons.com</a:t>
            </a:r>
            <a:endParaRPr sz="2100">
              <a:solidFill>
                <a:schemeClr val="lt2"/>
              </a:solidFill>
            </a:endParaRPr>
          </a:p>
        </p:txBody>
      </p:sp>
      <p:sp>
        <p:nvSpPr>
          <p:cNvPr id="149" name="Google Shape;149;p37"/>
          <p:cNvSpPr txBox="1"/>
          <p:nvPr/>
        </p:nvSpPr>
        <p:spPr>
          <a:xfrm>
            <a:off x="1103800" y="3368300"/>
            <a:ext cx="655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150" name="Google Shape;150;p37"/>
          <p:cNvPicPr preferRelativeResize="0"/>
          <p:nvPr/>
        </p:nvPicPr>
        <p:blipFill>
          <a:blip r:embed="rId4">
            <a:alphaModFix/>
          </a:blip>
          <a:stretch>
            <a:fillRect/>
          </a:stretch>
        </p:blipFill>
        <p:spPr>
          <a:xfrm>
            <a:off x="523800" y="3226888"/>
            <a:ext cx="983524" cy="983524"/>
          </a:xfrm>
          <a:prstGeom prst="rect">
            <a:avLst/>
          </a:prstGeom>
          <a:noFill/>
          <a:ln cap="flat" cmpd="sng" w="19050">
            <a:solidFill>
              <a:srgbClr val="F6A254"/>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2" name="Shape 202"/>
        <p:cNvGrpSpPr/>
        <p:nvPr/>
      </p:nvGrpSpPr>
      <p:grpSpPr>
        <a:xfrm>
          <a:off x="0" y="0"/>
          <a:ext cx="0" cy="0"/>
          <a:chOff x="0" y="0"/>
          <a:chExt cx="0" cy="0"/>
        </a:xfrm>
      </p:grpSpPr>
      <p:pic>
        <p:nvPicPr>
          <p:cNvPr id="203" name="Google Shape;203;p46"/>
          <p:cNvPicPr preferRelativeResize="0"/>
          <p:nvPr/>
        </p:nvPicPr>
        <p:blipFill>
          <a:blip r:embed="rId3">
            <a:alphaModFix/>
          </a:blip>
          <a:stretch>
            <a:fillRect/>
          </a:stretch>
        </p:blipFill>
        <p:spPr>
          <a:xfrm>
            <a:off x="152400" y="993250"/>
            <a:ext cx="8839199" cy="3338066"/>
          </a:xfrm>
          <a:prstGeom prst="rect">
            <a:avLst/>
          </a:prstGeom>
          <a:noFill/>
          <a:ln>
            <a:noFill/>
          </a:ln>
        </p:spPr>
      </p:pic>
      <p:sp>
        <p:nvSpPr>
          <p:cNvPr id="204" name="Google Shape;204;p46"/>
          <p:cNvSpPr txBox="1"/>
          <p:nvPr/>
        </p:nvSpPr>
        <p:spPr>
          <a:xfrm>
            <a:off x="311700" y="28017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 sz="2800">
                <a:solidFill>
                  <a:srgbClr val="B4A7D6"/>
                </a:solidFill>
                <a:latin typeface="Inter"/>
                <a:ea typeface="Inter"/>
                <a:cs typeface="Inter"/>
                <a:sym typeface="Inter"/>
              </a:rPr>
              <a:t>Issue with Primary Categorization</a:t>
            </a:r>
            <a:endParaRPr b="1" sz="2800">
              <a:solidFill>
                <a:srgbClr val="B4A7D6"/>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47"/>
          <p:cNvPicPr preferRelativeResize="0"/>
          <p:nvPr/>
        </p:nvPicPr>
        <p:blipFill rotWithShape="1">
          <a:blip r:embed="rId3">
            <a:alphaModFix/>
          </a:blip>
          <a:srcRect b="1117" l="0" r="0" t="0"/>
          <a:stretch/>
        </p:blipFill>
        <p:spPr>
          <a:xfrm>
            <a:off x="2235025" y="336738"/>
            <a:ext cx="4840651" cy="3195124"/>
          </a:xfrm>
          <a:prstGeom prst="rect">
            <a:avLst/>
          </a:prstGeom>
          <a:noFill/>
          <a:ln>
            <a:noFill/>
          </a:ln>
        </p:spPr>
      </p:pic>
      <p:sp>
        <p:nvSpPr>
          <p:cNvPr id="210" name="Google Shape;210;p47"/>
          <p:cNvSpPr txBox="1"/>
          <p:nvPr/>
        </p:nvSpPr>
        <p:spPr>
          <a:xfrm>
            <a:off x="1670550" y="3802675"/>
            <a:ext cx="5649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333333"/>
                </a:solidFill>
                <a:highlight>
                  <a:srgbClr val="FFFFFF"/>
                </a:highlight>
                <a:latin typeface="Inter"/>
                <a:ea typeface="Inter"/>
                <a:cs typeface="Inter"/>
                <a:sym typeface="Inter"/>
              </a:rPr>
              <a:t>On November 18, 2015, Charles Green (Plaintiff) sent a FOIA request to the Chicago Police Department (CPD) seeking “any and all closed complaint register [CR] files that related to Chicago Police Officers.” When CPD didn’t respond, Plaintiff sued in the Circuit Court, alleging that CPD violated FOIA by failing to produce the requested documents or otherwise respond to his FOIA request.</a:t>
            </a:r>
            <a:endParaRPr>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4" name="Shape 214"/>
        <p:cNvGrpSpPr/>
        <p:nvPr/>
      </p:nvGrpSpPr>
      <p:grpSpPr>
        <a:xfrm>
          <a:off x="0" y="0"/>
          <a:ext cx="0" cy="0"/>
          <a:chOff x="0" y="0"/>
          <a:chExt cx="0" cy="0"/>
        </a:xfrm>
      </p:grpSpPr>
      <p:pic>
        <p:nvPicPr>
          <p:cNvPr id="215" name="Google Shape;215;p48"/>
          <p:cNvPicPr preferRelativeResize="0"/>
          <p:nvPr/>
        </p:nvPicPr>
        <p:blipFill>
          <a:blip r:embed="rId3">
            <a:alphaModFix/>
          </a:blip>
          <a:stretch>
            <a:fillRect/>
          </a:stretch>
        </p:blipFill>
        <p:spPr>
          <a:xfrm>
            <a:off x="152400" y="993250"/>
            <a:ext cx="8839199" cy="3338066"/>
          </a:xfrm>
          <a:prstGeom prst="rect">
            <a:avLst/>
          </a:prstGeom>
          <a:noFill/>
          <a:ln>
            <a:noFill/>
          </a:ln>
        </p:spPr>
      </p:pic>
      <p:sp>
        <p:nvSpPr>
          <p:cNvPr id="216" name="Google Shape;216;p48"/>
          <p:cNvSpPr txBox="1"/>
          <p:nvPr/>
        </p:nvSpPr>
        <p:spPr>
          <a:xfrm>
            <a:off x="311700" y="28017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 sz="2800">
                <a:solidFill>
                  <a:srgbClr val="B4A7D6"/>
                </a:solidFill>
                <a:latin typeface="Inter"/>
                <a:ea typeface="Inter"/>
                <a:cs typeface="Inter"/>
                <a:sym typeface="Inter"/>
              </a:rPr>
              <a:t>Issue with Primary Categorization</a:t>
            </a:r>
            <a:endParaRPr b="1" sz="2800">
              <a:solidFill>
                <a:srgbClr val="B4A7D6"/>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222" name="Google Shape;222;p49"/>
          <p:cNvPicPr preferRelativeResize="0"/>
          <p:nvPr/>
        </p:nvPicPr>
        <p:blipFill>
          <a:blip r:embed="rId3">
            <a:alphaModFix/>
          </a:blip>
          <a:stretch>
            <a:fillRect/>
          </a:stretch>
        </p:blipFill>
        <p:spPr>
          <a:xfrm>
            <a:off x="900938" y="1093338"/>
            <a:ext cx="7449677" cy="2956825"/>
          </a:xfrm>
          <a:prstGeom prst="rect">
            <a:avLst/>
          </a:prstGeom>
          <a:noFill/>
          <a:ln>
            <a:noFill/>
          </a:ln>
        </p:spPr>
      </p:pic>
      <p:sp>
        <p:nvSpPr>
          <p:cNvPr id="223" name="Google Shape;223;p49"/>
          <p:cNvSpPr txBox="1"/>
          <p:nvPr/>
        </p:nvSpPr>
        <p:spPr>
          <a:xfrm>
            <a:off x="311700" y="28017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 sz="2800">
                <a:solidFill>
                  <a:srgbClr val="B4A7D6"/>
                </a:solidFill>
                <a:latin typeface="Inter"/>
                <a:ea typeface="Inter"/>
                <a:cs typeface="Inter"/>
                <a:sym typeface="Inter"/>
              </a:rPr>
              <a:t>Issue with Primary Categorization</a:t>
            </a:r>
            <a:endParaRPr b="1" sz="2800">
              <a:solidFill>
                <a:srgbClr val="B4A7D6"/>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7" name="Shape 227"/>
        <p:cNvGrpSpPr/>
        <p:nvPr/>
      </p:nvGrpSpPr>
      <p:grpSpPr>
        <a:xfrm>
          <a:off x="0" y="0"/>
          <a:ext cx="0" cy="0"/>
          <a:chOff x="0" y="0"/>
          <a:chExt cx="0" cy="0"/>
        </a:xfrm>
      </p:grpSpPr>
      <p:sp>
        <p:nvSpPr>
          <p:cNvPr id="228" name="Google Shape;228;p50"/>
          <p:cNvSpPr txBox="1"/>
          <p:nvPr/>
        </p:nvSpPr>
        <p:spPr>
          <a:xfrm>
            <a:off x="311700" y="28017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 sz="2800">
                <a:solidFill>
                  <a:srgbClr val="B4A7D6"/>
                </a:solidFill>
                <a:latin typeface="Inter"/>
                <a:ea typeface="Inter"/>
                <a:cs typeface="Inter"/>
                <a:sym typeface="Inter"/>
              </a:rPr>
              <a:t>Issue with Primary Categorization</a:t>
            </a:r>
            <a:endParaRPr b="1" sz="2800">
              <a:solidFill>
                <a:srgbClr val="B4A7D6"/>
              </a:solidFill>
              <a:latin typeface="Inter"/>
              <a:ea typeface="Inter"/>
              <a:cs typeface="Inter"/>
              <a:sym typeface="Inter"/>
            </a:endParaRPr>
          </a:p>
        </p:txBody>
      </p:sp>
      <p:pic>
        <p:nvPicPr>
          <p:cNvPr id="229" name="Google Shape;229;p50"/>
          <p:cNvPicPr preferRelativeResize="0"/>
          <p:nvPr/>
        </p:nvPicPr>
        <p:blipFill>
          <a:blip r:embed="rId3">
            <a:alphaModFix/>
          </a:blip>
          <a:stretch>
            <a:fillRect/>
          </a:stretch>
        </p:blipFill>
        <p:spPr>
          <a:xfrm>
            <a:off x="1883300" y="1311275"/>
            <a:ext cx="5377400" cy="2520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3" name="Shape 233"/>
        <p:cNvGrpSpPr/>
        <p:nvPr/>
      </p:nvGrpSpPr>
      <p:grpSpPr>
        <a:xfrm>
          <a:off x="0" y="0"/>
          <a:ext cx="0" cy="0"/>
          <a:chOff x="0" y="0"/>
          <a:chExt cx="0" cy="0"/>
        </a:xfrm>
      </p:grpSpPr>
      <p:sp>
        <p:nvSpPr>
          <p:cNvPr id="234" name="Google Shape;234;p51"/>
          <p:cNvSpPr txBox="1"/>
          <p:nvPr>
            <p:ph type="title"/>
          </p:nvPr>
        </p:nvSpPr>
        <p:spPr>
          <a:xfrm>
            <a:off x="254800" y="1701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820">
                <a:latin typeface="Inter"/>
                <a:ea typeface="Inter"/>
                <a:cs typeface="Inter"/>
                <a:sym typeface="Inter"/>
              </a:rPr>
              <a:t>Beneath the Surface</a:t>
            </a:r>
            <a:endParaRPr b="1" sz="3820">
              <a:latin typeface="Inter"/>
              <a:ea typeface="Inter"/>
              <a:cs typeface="Inter"/>
              <a:sym typeface="Inter"/>
            </a:endParaRPr>
          </a:p>
        </p:txBody>
      </p:sp>
      <p:pic>
        <p:nvPicPr>
          <p:cNvPr id="235" name="Google Shape;235;p51"/>
          <p:cNvPicPr preferRelativeResize="0"/>
          <p:nvPr/>
        </p:nvPicPr>
        <p:blipFill>
          <a:blip r:embed="rId3">
            <a:alphaModFix/>
          </a:blip>
          <a:stretch>
            <a:fillRect/>
          </a:stretch>
        </p:blipFill>
        <p:spPr>
          <a:xfrm>
            <a:off x="951962" y="896575"/>
            <a:ext cx="7240074" cy="367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5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How do we incorporate feedback?</a:t>
            </a:r>
            <a:endParaRPr/>
          </a:p>
        </p:txBody>
      </p:sp>
      <p:pic>
        <p:nvPicPr>
          <p:cNvPr id="241" name="Google Shape;241;p52"/>
          <p:cNvPicPr preferRelativeResize="0"/>
          <p:nvPr/>
        </p:nvPicPr>
        <p:blipFill>
          <a:blip r:embed="rId3">
            <a:alphaModFix/>
          </a:blip>
          <a:stretch>
            <a:fillRect/>
          </a:stretch>
        </p:blipFill>
        <p:spPr>
          <a:xfrm>
            <a:off x="1708300" y="0"/>
            <a:ext cx="5727400" cy="5064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3"/>
          <p:cNvSpPr txBox="1"/>
          <p:nvPr>
            <p:ph type="ctrTitle"/>
          </p:nvPr>
        </p:nvSpPr>
        <p:spPr>
          <a:xfrm>
            <a:off x="311708" y="9801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47" name="Google Shape;247;p53"/>
          <p:cNvSpPr txBox="1"/>
          <p:nvPr>
            <p:ph idx="1" type="subTitle"/>
          </p:nvPr>
        </p:nvSpPr>
        <p:spPr>
          <a:xfrm>
            <a:off x="397400" y="1112225"/>
            <a:ext cx="8220300" cy="877500"/>
          </a:xfrm>
          <a:prstGeom prst="rect">
            <a:avLst/>
          </a:prstGeom>
        </p:spPr>
        <p:txBody>
          <a:bodyPr anchorCtr="0" anchor="t" bIns="91425" lIns="91425" spcFirstLastPara="1" rIns="91425" wrap="square" tIns="91425">
            <a:normAutofit fontScale="25000" lnSpcReduction="20000"/>
          </a:bodyPr>
          <a:lstStyle/>
          <a:p>
            <a:pPr indent="0" lvl="0" marL="0" rtl="0" algn="ctr">
              <a:lnSpc>
                <a:spcPct val="115000"/>
              </a:lnSpc>
              <a:spcBef>
                <a:spcPts val="0"/>
              </a:spcBef>
              <a:spcAft>
                <a:spcPts val="0"/>
              </a:spcAft>
              <a:buClr>
                <a:schemeClr val="dk1"/>
              </a:buClr>
              <a:buSzPts val="275"/>
              <a:buFont typeface="Arial"/>
              <a:buNone/>
            </a:pPr>
            <a:r>
              <a:rPr b="1" lang="en" sz="10000">
                <a:solidFill>
                  <a:srgbClr val="8E7CC3"/>
                </a:solidFill>
                <a:latin typeface="Inter"/>
                <a:ea typeface="Inter"/>
                <a:cs typeface="Inter"/>
                <a:sym typeface="Inter"/>
              </a:rPr>
              <a:t>Blue Ribbon Panel evidence of the 21st Century:</a:t>
            </a:r>
            <a:endParaRPr b="1" sz="10000">
              <a:solidFill>
                <a:srgbClr val="8E7CC3"/>
              </a:solidFill>
              <a:latin typeface="Inter"/>
              <a:ea typeface="Inter"/>
              <a:cs typeface="Inter"/>
              <a:sym typeface="Inter"/>
            </a:endParaRPr>
          </a:p>
          <a:p>
            <a:pPr indent="0" lvl="0" marL="0" rtl="0" algn="ctr">
              <a:lnSpc>
                <a:spcPct val="115000"/>
              </a:lnSpc>
              <a:spcBef>
                <a:spcPts val="0"/>
              </a:spcBef>
              <a:spcAft>
                <a:spcPts val="0"/>
              </a:spcAft>
              <a:buClr>
                <a:schemeClr val="dk1"/>
              </a:buClr>
              <a:buSzPts val="275"/>
              <a:buFont typeface="Arial"/>
              <a:buNone/>
            </a:pPr>
            <a:r>
              <a:t/>
            </a:r>
            <a:endParaRPr b="1" sz="9757">
              <a:solidFill>
                <a:srgbClr val="8E7CC3"/>
              </a:solidFill>
              <a:latin typeface="Inter"/>
              <a:ea typeface="Inter"/>
              <a:cs typeface="Inter"/>
              <a:sym typeface="Inter"/>
            </a:endParaRPr>
          </a:p>
          <a:p>
            <a:pPr indent="0" lvl="0" marL="0" rtl="0" algn="ctr">
              <a:lnSpc>
                <a:spcPct val="115000"/>
              </a:lnSpc>
              <a:spcBef>
                <a:spcPts val="0"/>
              </a:spcBef>
              <a:spcAft>
                <a:spcPts val="0"/>
              </a:spcAft>
              <a:buNone/>
            </a:pPr>
            <a:r>
              <a:rPr b="1" lang="en" sz="9507">
                <a:solidFill>
                  <a:schemeClr val="lt1"/>
                </a:solidFill>
                <a:latin typeface="Inter"/>
                <a:ea typeface="Inter"/>
                <a:cs typeface="Inter"/>
                <a:sym typeface="Inter"/>
              </a:rPr>
              <a:t>What does it look like when we remove the emphasis on individual officers and focus more on the things that </a:t>
            </a:r>
            <a:r>
              <a:rPr b="1" lang="en" sz="9507">
                <a:solidFill>
                  <a:schemeClr val="lt1"/>
                </a:solidFill>
                <a:latin typeface="Inter"/>
                <a:ea typeface="Inter"/>
                <a:cs typeface="Inter"/>
                <a:sym typeface="Inter"/>
              </a:rPr>
              <a:t>complainants</a:t>
            </a:r>
            <a:r>
              <a:rPr b="1" lang="en" sz="9507">
                <a:solidFill>
                  <a:schemeClr val="lt1"/>
                </a:solidFill>
                <a:latin typeface="Inter"/>
                <a:ea typeface="Inter"/>
                <a:cs typeface="Inter"/>
                <a:sym typeface="Inter"/>
              </a:rPr>
              <a:t> have in common?</a:t>
            </a:r>
            <a:endParaRPr b="1" sz="9507">
              <a:solidFill>
                <a:schemeClr val="lt1"/>
              </a:solidFill>
              <a:latin typeface="Inter"/>
              <a:ea typeface="Inter"/>
              <a:cs typeface="Inter"/>
              <a:sym typeface="Inter"/>
            </a:endParaRPr>
          </a:p>
          <a:p>
            <a:pPr indent="0" lvl="0" marL="0" rtl="0" algn="l">
              <a:spcBef>
                <a:spcPts val="0"/>
              </a:spcBef>
              <a:spcAft>
                <a:spcPts val="0"/>
              </a:spcAft>
              <a:buClr>
                <a:schemeClr val="dk1"/>
              </a:buClr>
              <a:buSzPct val="36065"/>
              <a:buFont typeface="Arial"/>
              <a:buNone/>
            </a:pPr>
            <a:r>
              <a:t/>
            </a:r>
            <a:endParaRPr b="1" sz="3050">
              <a:solidFill>
                <a:srgbClr val="8E7CC3"/>
              </a:solidFill>
              <a:latin typeface="Merriweather"/>
              <a:ea typeface="Merriweather"/>
              <a:cs typeface="Merriweather"/>
              <a:sym typeface="Merriweather"/>
            </a:endParaRPr>
          </a:p>
          <a:p>
            <a:pPr indent="0" lvl="0" marL="0" rtl="0" algn="ctr">
              <a:spcBef>
                <a:spcPts val="0"/>
              </a:spcBef>
              <a:spcAft>
                <a:spcPts val="0"/>
              </a:spcAft>
              <a:buNone/>
            </a:pPr>
            <a:r>
              <a:t/>
            </a:r>
            <a:endParaRPr b="1">
              <a:solidFill>
                <a:schemeClr val="lt1"/>
              </a:solidFill>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5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How do we incorporate feedback?</a:t>
            </a:r>
            <a:endParaRPr/>
          </a:p>
        </p:txBody>
      </p:sp>
      <p:pic>
        <p:nvPicPr>
          <p:cNvPr id="253" name="Google Shape;253;p54"/>
          <p:cNvPicPr preferRelativeResize="0"/>
          <p:nvPr/>
        </p:nvPicPr>
        <p:blipFill>
          <a:blip r:embed="rId3">
            <a:alphaModFix/>
          </a:blip>
          <a:stretch>
            <a:fillRect/>
          </a:stretch>
        </p:blipFill>
        <p:spPr>
          <a:xfrm>
            <a:off x="1708300" y="0"/>
            <a:ext cx="5727400" cy="5064000"/>
          </a:xfrm>
          <a:prstGeom prst="rect">
            <a:avLst/>
          </a:prstGeom>
          <a:noFill/>
          <a:ln>
            <a:noFill/>
          </a:ln>
        </p:spPr>
      </p:pic>
      <p:sp>
        <p:nvSpPr>
          <p:cNvPr id="254" name="Google Shape;254;p54"/>
          <p:cNvSpPr/>
          <p:nvPr/>
        </p:nvSpPr>
        <p:spPr>
          <a:xfrm rot="-1519078">
            <a:off x="3426542" y="858399"/>
            <a:ext cx="1362356" cy="35468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4"/>
          <p:cNvSpPr/>
          <p:nvPr/>
        </p:nvSpPr>
        <p:spPr>
          <a:xfrm rot="-1614545">
            <a:off x="3736348" y="1213423"/>
            <a:ext cx="1452352" cy="454153"/>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5"/>
          <p:cNvSpPr txBox="1"/>
          <p:nvPr>
            <p:ph idx="1" type="body"/>
          </p:nvPr>
        </p:nvSpPr>
        <p:spPr>
          <a:xfrm>
            <a:off x="191075" y="358400"/>
            <a:ext cx="8664900" cy="6876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 sz="3000">
                <a:solidFill>
                  <a:srgbClr val="D9D2E9"/>
                </a:solidFill>
                <a:latin typeface="Inter"/>
                <a:ea typeface="Inter"/>
                <a:cs typeface="Inter"/>
                <a:sym typeface="Inter"/>
              </a:rPr>
              <a:t>Documents Pipeline Team</a:t>
            </a:r>
            <a:endParaRPr sz="3000">
              <a:latin typeface="Inter"/>
              <a:ea typeface="Inter"/>
              <a:cs typeface="Inter"/>
              <a:sym typeface="Inter"/>
            </a:endParaRPr>
          </a:p>
        </p:txBody>
      </p:sp>
      <p:sp>
        <p:nvSpPr>
          <p:cNvPr id="261" name="Google Shape;261;p55"/>
          <p:cNvSpPr txBox="1"/>
          <p:nvPr/>
        </p:nvSpPr>
        <p:spPr>
          <a:xfrm>
            <a:off x="1066075" y="1549650"/>
            <a:ext cx="63195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Font typeface="Inter"/>
              <a:buChar char="-"/>
            </a:pPr>
            <a:r>
              <a:rPr b="1" lang="en">
                <a:solidFill>
                  <a:schemeClr val="lt1"/>
                </a:solidFill>
                <a:latin typeface="Inter"/>
                <a:ea typeface="Inter"/>
                <a:cs typeface="Inter"/>
                <a:sym typeface="Inter"/>
              </a:rPr>
              <a:t>LUCY PARSONS LAB</a:t>
            </a:r>
            <a:endParaRPr b="1">
              <a:solidFill>
                <a:schemeClr val="lt1"/>
              </a:solidFill>
              <a:latin typeface="Inter"/>
              <a:ea typeface="Inter"/>
              <a:cs typeface="Inter"/>
              <a:sym typeface="Inter"/>
            </a:endParaRPr>
          </a:p>
          <a:p>
            <a:pPr indent="-317500" lvl="1" marL="914400" rtl="0" algn="l">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Matt Chapman </a:t>
            </a:r>
            <a:endParaRPr>
              <a:solidFill>
                <a:schemeClr val="lt1"/>
              </a:solidFill>
              <a:latin typeface="Inter"/>
              <a:ea typeface="Inter"/>
              <a:cs typeface="Inter"/>
              <a:sym typeface="Inter"/>
            </a:endParaRPr>
          </a:p>
          <a:p>
            <a:pPr indent="-317500" lvl="1" marL="914400" rtl="0" algn="l">
              <a:spcBef>
                <a:spcPts val="0"/>
              </a:spcBef>
              <a:spcAft>
                <a:spcPts val="0"/>
              </a:spcAft>
              <a:buSzPts val="1400"/>
              <a:buFont typeface="Inter"/>
              <a:buChar char="-"/>
            </a:pPr>
            <a:r>
              <a:rPr lang="en">
                <a:solidFill>
                  <a:schemeClr val="lt1"/>
                </a:solidFill>
                <a:latin typeface="Inter"/>
                <a:ea typeface="Inter"/>
                <a:cs typeface="Inter"/>
                <a:sym typeface="Inter"/>
              </a:rPr>
              <a:t>Philipp Birklbauer</a:t>
            </a:r>
            <a:endParaRPr>
              <a:solidFill>
                <a:schemeClr val="lt1"/>
              </a:solidFill>
              <a:latin typeface="Inter"/>
              <a:ea typeface="Inter"/>
              <a:cs typeface="Inter"/>
              <a:sym typeface="Inter"/>
            </a:endParaRPr>
          </a:p>
          <a:p>
            <a:pPr indent="0" lvl="0" marL="914400" rtl="0" algn="l">
              <a:spcBef>
                <a:spcPts val="0"/>
              </a:spcBef>
              <a:spcAft>
                <a:spcPts val="0"/>
              </a:spcAft>
              <a:buNone/>
            </a:pPr>
            <a:r>
              <a:t/>
            </a:r>
            <a:endParaRPr>
              <a:solidFill>
                <a:schemeClr val="lt1"/>
              </a:solidFill>
              <a:latin typeface="Inter"/>
              <a:ea typeface="Inter"/>
              <a:cs typeface="Inter"/>
              <a:sym typeface="Inter"/>
            </a:endParaRPr>
          </a:p>
          <a:p>
            <a:pPr indent="-317500" lvl="0" marL="457200" rtl="0" algn="l">
              <a:spcBef>
                <a:spcPts val="0"/>
              </a:spcBef>
              <a:spcAft>
                <a:spcPts val="0"/>
              </a:spcAft>
              <a:buClr>
                <a:schemeClr val="lt1"/>
              </a:buClr>
              <a:buSzPts val="1400"/>
              <a:buFont typeface="Inter"/>
              <a:buChar char="-"/>
            </a:pPr>
            <a:r>
              <a:rPr b="1" lang="en">
                <a:solidFill>
                  <a:schemeClr val="lt1"/>
                </a:solidFill>
                <a:latin typeface="Inter"/>
                <a:ea typeface="Inter"/>
                <a:cs typeface="Inter"/>
                <a:sym typeface="Inter"/>
              </a:rPr>
              <a:t>HRDAG</a:t>
            </a:r>
            <a:endParaRPr b="1">
              <a:solidFill>
                <a:schemeClr val="lt1"/>
              </a:solidFill>
              <a:latin typeface="Inter"/>
              <a:ea typeface="Inter"/>
              <a:cs typeface="Inter"/>
              <a:sym typeface="Inter"/>
            </a:endParaRPr>
          </a:p>
          <a:p>
            <a:pPr indent="-317500" lvl="1" marL="914400" rtl="0" algn="l">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Tarak Shah </a:t>
            </a:r>
            <a:endParaRPr>
              <a:solidFill>
                <a:schemeClr val="lt1"/>
              </a:solidFill>
              <a:latin typeface="Inter"/>
              <a:ea typeface="Inter"/>
              <a:cs typeface="Inter"/>
              <a:sym typeface="Inter"/>
            </a:endParaRPr>
          </a:p>
          <a:p>
            <a:pPr indent="0" lvl="0" marL="914400" rtl="0" algn="l">
              <a:spcBef>
                <a:spcPts val="0"/>
              </a:spcBef>
              <a:spcAft>
                <a:spcPts val="0"/>
              </a:spcAft>
              <a:buNone/>
            </a:pPr>
            <a:r>
              <a:t/>
            </a:r>
            <a:endParaRPr>
              <a:solidFill>
                <a:schemeClr val="lt1"/>
              </a:solidFill>
              <a:latin typeface="Inter"/>
              <a:ea typeface="Inter"/>
              <a:cs typeface="Inter"/>
              <a:sym typeface="Inter"/>
            </a:endParaRPr>
          </a:p>
          <a:p>
            <a:pPr indent="-317500" lvl="0" marL="457200" rtl="0" algn="l">
              <a:spcBef>
                <a:spcPts val="0"/>
              </a:spcBef>
              <a:spcAft>
                <a:spcPts val="0"/>
              </a:spcAft>
              <a:buClr>
                <a:schemeClr val="lt1"/>
              </a:buClr>
              <a:buSzPts val="1400"/>
              <a:buFont typeface="Inter"/>
              <a:buChar char="-"/>
            </a:pPr>
            <a:r>
              <a:rPr b="1" lang="en">
                <a:solidFill>
                  <a:schemeClr val="lt1"/>
                </a:solidFill>
                <a:latin typeface="Inter"/>
                <a:ea typeface="Inter"/>
                <a:cs typeface="Inter"/>
                <a:sym typeface="Inter"/>
              </a:rPr>
              <a:t>II TEAM MEMBERS </a:t>
            </a:r>
            <a:r>
              <a:rPr lang="en">
                <a:solidFill>
                  <a:schemeClr val="lt1"/>
                </a:solidFill>
                <a:latin typeface="Inter"/>
                <a:ea typeface="Inter"/>
                <a:cs typeface="Inter"/>
                <a:sym typeface="Inter"/>
              </a:rPr>
              <a:t> </a:t>
            </a:r>
            <a:endParaRPr>
              <a:solidFill>
                <a:schemeClr val="lt1"/>
              </a:solidFill>
              <a:latin typeface="Inter"/>
              <a:ea typeface="Inter"/>
              <a:cs typeface="Inter"/>
              <a:sym typeface="Inter"/>
            </a:endParaRPr>
          </a:p>
          <a:p>
            <a:pPr indent="-317500" lvl="1" marL="914400" rtl="0" algn="l">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Rajiv Sinclair </a:t>
            </a:r>
            <a:endParaRPr>
              <a:solidFill>
                <a:schemeClr val="lt1"/>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8"/>
          <p:cNvPicPr preferRelativeResize="0"/>
          <p:nvPr/>
        </p:nvPicPr>
        <p:blipFill>
          <a:blip r:embed="rId3">
            <a:alphaModFix/>
          </a:blip>
          <a:stretch>
            <a:fillRect/>
          </a:stretch>
        </p:blipFill>
        <p:spPr>
          <a:xfrm>
            <a:off x="1368263" y="0"/>
            <a:ext cx="6407475"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56"/>
          <p:cNvSpPr txBox="1"/>
          <p:nvPr>
            <p:ph type="ctrTitle"/>
          </p:nvPr>
        </p:nvSpPr>
        <p:spPr>
          <a:xfrm>
            <a:off x="155850" y="3213500"/>
            <a:ext cx="8832300" cy="933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SzPct val="42307"/>
              <a:buNone/>
            </a:pPr>
            <a:r>
              <a:rPr b="1" lang="en" sz="2600">
                <a:solidFill>
                  <a:srgbClr val="D9D2E9"/>
                </a:solidFill>
                <a:latin typeface="Inter"/>
                <a:ea typeface="Inter"/>
                <a:cs typeface="Inter"/>
                <a:sym typeface="Inter"/>
              </a:rPr>
              <a:t>ANNOTATION DICTIONARY</a:t>
            </a:r>
            <a:endParaRPr b="1" sz="2600">
              <a:solidFill>
                <a:srgbClr val="D9D2E9"/>
              </a:solidFill>
              <a:latin typeface="Inter"/>
              <a:ea typeface="Inter"/>
              <a:cs typeface="Inter"/>
              <a:sym typeface="Inter"/>
            </a:endParaRPr>
          </a:p>
          <a:p>
            <a:pPr indent="0" lvl="0" marL="0" rtl="0" algn="ctr">
              <a:spcBef>
                <a:spcPts val="0"/>
              </a:spcBef>
              <a:spcAft>
                <a:spcPts val="0"/>
              </a:spcAft>
              <a:buSzPct val="64285"/>
              <a:buNone/>
            </a:pPr>
            <a:r>
              <a:rPr b="1" lang="en" sz="1711">
                <a:solidFill>
                  <a:srgbClr val="D9D2E9"/>
                </a:solidFill>
                <a:latin typeface="Inter"/>
                <a:ea typeface="Inter"/>
                <a:cs typeface="Inter"/>
                <a:sym typeface="Inter"/>
              </a:rPr>
              <a:t>Neglect</a:t>
            </a:r>
            <a:endParaRPr b="1" sz="1711">
              <a:solidFill>
                <a:srgbClr val="D9D2E9"/>
              </a:solidFill>
              <a:latin typeface="Inter"/>
              <a:ea typeface="Inter"/>
              <a:cs typeface="Inter"/>
              <a:sym typeface="Inter"/>
            </a:endParaRPr>
          </a:p>
          <a:p>
            <a:pPr indent="0" lvl="0" marL="0" rtl="0" algn="ctr">
              <a:spcBef>
                <a:spcPts val="0"/>
              </a:spcBef>
              <a:spcAft>
                <a:spcPts val="0"/>
              </a:spcAft>
              <a:buSzPct val="64285"/>
              <a:buNone/>
            </a:pPr>
            <a:r>
              <a:rPr b="1" lang="en" sz="1711">
                <a:solidFill>
                  <a:srgbClr val="D9D2E9"/>
                </a:solidFill>
                <a:latin typeface="Inter"/>
                <a:ea typeface="Inter"/>
                <a:cs typeface="Inter"/>
                <a:sym typeface="Inter"/>
              </a:rPr>
              <a:t>Sexual Violation</a:t>
            </a:r>
            <a:endParaRPr b="1" sz="1711">
              <a:solidFill>
                <a:srgbClr val="D9D2E9"/>
              </a:solidFill>
              <a:latin typeface="Inter"/>
              <a:ea typeface="Inter"/>
              <a:cs typeface="Inter"/>
              <a:sym typeface="Inter"/>
            </a:endParaRPr>
          </a:p>
          <a:p>
            <a:pPr indent="0" lvl="0" marL="0" rtl="0" algn="ctr">
              <a:spcBef>
                <a:spcPts val="0"/>
              </a:spcBef>
              <a:spcAft>
                <a:spcPts val="0"/>
              </a:spcAft>
              <a:buSzPct val="64285"/>
              <a:buNone/>
            </a:pPr>
            <a:r>
              <a:rPr b="1" lang="en" sz="1711">
                <a:solidFill>
                  <a:srgbClr val="D9D2E9"/>
                </a:solidFill>
                <a:latin typeface="Inter"/>
                <a:ea typeface="Inter"/>
                <a:cs typeface="Inter"/>
                <a:sym typeface="Inter"/>
              </a:rPr>
              <a:t>Domestic</a:t>
            </a:r>
            <a:endParaRPr b="1" sz="1711">
              <a:solidFill>
                <a:srgbClr val="D9D2E9"/>
              </a:solidFill>
              <a:latin typeface="Inter"/>
              <a:ea typeface="Inter"/>
              <a:cs typeface="Inter"/>
              <a:sym typeface="Inter"/>
            </a:endParaRPr>
          </a:p>
          <a:p>
            <a:pPr indent="0" lvl="0" marL="0" rtl="0" algn="ctr">
              <a:spcBef>
                <a:spcPts val="0"/>
              </a:spcBef>
              <a:spcAft>
                <a:spcPts val="0"/>
              </a:spcAft>
              <a:buSzPct val="64285"/>
              <a:buNone/>
            </a:pPr>
            <a:r>
              <a:rPr b="1" lang="en" sz="1711">
                <a:solidFill>
                  <a:srgbClr val="D9D2E9"/>
                </a:solidFill>
                <a:latin typeface="Inter"/>
                <a:ea typeface="Inter"/>
                <a:cs typeface="Inter"/>
                <a:sym typeface="Inter"/>
              </a:rPr>
              <a:t>Home</a:t>
            </a:r>
            <a:endParaRPr b="1" sz="1711">
              <a:solidFill>
                <a:srgbClr val="D9D2E9"/>
              </a:solidFill>
              <a:latin typeface="Inter"/>
              <a:ea typeface="Inter"/>
              <a:cs typeface="Inter"/>
              <a:sym typeface="Inter"/>
            </a:endParaRPr>
          </a:p>
          <a:p>
            <a:pPr indent="0" lvl="0" marL="0" rtl="0" algn="ctr">
              <a:spcBef>
                <a:spcPts val="0"/>
              </a:spcBef>
              <a:spcAft>
                <a:spcPts val="0"/>
              </a:spcAft>
              <a:buSzPct val="64285"/>
              <a:buNone/>
            </a:pPr>
            <a:r>
              <a:rPr b="1" lang="en" sz="1711">
                <a:solidFill>
                  <a:srgbClr val="D9D2E9"/>
                </a:solidFill>
                <a:latin typeface="Inter"/>
                <a:ea typeface="Inter"/>
                <a:cs typeface="Inter"/>
                <a:sym typeface="Inter"/>
              </a:rPr>
              <a:t>Disabled</a:t>
            </a:r>
            <a:endParaRPr b="1" sz="1711">
              <a:solidFill>
                <a:srgbClr val="D9D2E9"/>
              </a:solidFill>
              <a:latin typeface="Inter"/>
              <a:ea typeface="Inter"/>
              <a:cs typeface="Inter"/>
              <a:sym typeface="Inter"/>
            </a:endParaRPr>
          </a:p>
          <a:p>
            <a:pPr indent="0" lvl="0" marL="0" rtl="0" algn="ctr">
              <a:spcBef>
                <a:spcPts val="0"/>
              </a:spcBef>
              <a:spcAft>
                <a:spcPts val="0"/>
              </a:spcAft>
              <a:buSzPct val="64285"/>
              <a:buNone/>
            </a:pPr>
            <a:r>
              <a:rPr b="1" lang="en" sz="1711">
                <a:solidFill>
                  <a:srgbClr val="D9D2E9"/>
                </a:solidFill>
                <a:latin typeface="Inter"/>
                <a:ea typeface="Inter"/>
                <a:cs typeface="Inter"/>
                <a:sym typeface="Inter"/>
              </a:rPr>
              <a:t>LGBTQIA</a:t>
            </a:r>
            <a:endParaRPr b="1" sz="1711">
              <a:solidFill>
                <a:srgbClr val="D9D2E9"/>
              </a:solidFill>
              <a:latin typeface="Inter"/>
              <a:ea typeface="Inter"/>
              <a:cs typeface="Inter"/>
              <a:sym typeface="Inter"/>
            </a:endParaRPr>
          </a:p>
          <a:p>
            <a:pPr indent="0" lvl="0" marL="0" rtl="0" algn="ctr">
              <a:spcBef>
                <a:spcPts val="0"/>
              </a:spcBef>
              <a:spcAft>
                <a:spcPts val="0"/>
              </a:spcAft>
              <a:buNone/>
            </a:pPr>
            <a:r>
              <a:t/>
            </a:r>
            <a:endParaRPr b="1" sz="1711">
              <a:solidFill>
                <a:srgbClr val="D9D2E9"/>
              </a:solidFill>
              <a:latin typeface="Source Sans Pro"/>
              <a:ea typeface="Source Sans Pro"/>
              <a:cs typeface="Source Sans Pro"/>
              <a:sym typeface="Source Sans Pro"/>
            </a:endParaRPr>
          </a:p>
          <a:p>
            <a:pPr indent="0" lvl="0" marL="0" rtl="0" algn="ctr">
              <a:spcBef>
                <a:spcPts val="0"/>
              </a:spcBef>
              <a:spcAft>
                <a:spcPts val="0"/>
              </a:spcAft>
              <a:buSzPct val="64285"/>
              <a:buNone/>
            </a:pPr>
            <a:r>
              <a:t/>
            </a:r>
            <a:endParaRPr b="1" sz="1711">
              <a:solidFill>
                <a:srgbClr val="D9D2E9"/>
              </a:solidFill>
              <a:latin typeface="Source Sans Pro"/>
              <a:ea typeface="Source Sans Pro"/>
              <a:cs typeface="Source Sans Pro"/>
              <a:sym typeface="Source Sans Pro"/>
            </a:endParaRPr>
          </a:p>
        </p:txBody>
      </p:sp>
      <p:sp>
        <p:nvSpPr>
          <p:cNvPr id="267" name="Google Shape;267;p56"/>
          <p:cNvSpPr txBox="1"/>
          <p:nvPr>
            <p:ph idx="1" type="subTitle"/>
          </p:nvPr>
        </p:nvSpPr>
        <p:spPr>
          <a:xfrm>
            <a:off x="311700" y="2690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accent5"/>
                </a:solidFill>
                <a:latin typeface="Inter"/>
                <a:ea typeface="Inter"/>
                <a:cs typeface="Inter"/>
                <a:sym typeface="Inter"/>
              </a:rPr>
              <a:t>Reading Groups:</a:t>
            </a:r>
            <a:endParaRPr b="1" sz="3000">
              <a:solidFill>
                <a:schemeClr val="accent5"/>
              </a:solidFill>
              <a:latin typeface="Inter"/>
              <a:ea typeface="Inter"/>
              <a:cs typeface="Inter"/>
              <a:sym typeface="Inter"/>
            </a:endParaRPr>
          </a:p>
          <a:p>
            <a:pPr indent="0" lvl="0" marL="0" rtl="0" algn="ctr">
              <a:spcBef>
                <a:spcPts val="0"/>
              </a:spcBef>
              <a:spcAft>
                <a:spcPts val="0"/>
              </a:spcAft>
              <a:buNone/>
            </a:pPr>
            <a:r>
              <a:rPr b="1" lang="en" sz="3000">
                <a:solidFill>
                  <a:schemeClr val="accent5"/>
                </a:solidFill>
                <a:latin typeface="Inter"/>
                <a:ea typeface="Inter"/>
                <a:cs typeface="Inter"/>
                <a:sym typeface="Inter"/>
              </a:rPr>
              <a:t>A</a:t>
            </a:r>
            <a:r>
              <a:rPr b="1" lang="en" sz="3000">
                <a:solidFill>
                  <a:schemeClr val="accent5"/>
                </a:solidFill>
                <a:latin typeface="Inter"/>
                <a:ea typeface="Inter"/>
                <a:cs typeface="Inter"/>
                <a:sym typeface="Inter"/>
              </a:rPr>
              <a:t> Set of Expectations and Practices</a:t>
            </a:r>
            <a:endParaRPr b="1" sz="3000">
              <a:solidFill>
                <a:schemeClr val="accent5"/>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How do we incorporate feedback?</a:t>
            </a:r>
            <a:endParaRPr/>
          </a:p>
        </p:txBody>
      </p:sp>
      <p:pic>
        <p:nvPicPr>
          <p:cNvPr id="273" name="Google Shape;273;p57"/>
          <p:cNvPicPr preferRelativeResize="0"/>
          <p:nvPr/>
        </p:nvPicPr>
        <p:blipFill>
          <a:blip r:embed="rId3">
            <a:alphaModFix/>
          </a:blip>
          <a:stretch>
            <a:fillRect/>
          </a:stretch>
        </p:blipFill>
        <p:spPr>
          <a:xfrm>
            <a:off x="1708300" y="0"/>
            <a:ext cx="5727400" cy="5064000"/>
          </a:xfrm>
          <a:prstGeom prst="rect">
            <a:avLst/>
          </a:prstGeom>
          <a:noFill/>
          <a:ln>
            <a:noFill/>
          </a:ln>
        </p:spPr>
      </p:pic>
      <p:sp>
        <p:nvSpPr>
          <p:cNvPr id="274" name="Google Shape;274;p57"/>
          <p:cNvSpPr/>
          <p:nvPr/>
        </p:nvSpPr>
        <p:spPr>
          <a:xfrm>
            <a:off x="191550" y="2000650"/>
            <a:ext cx="1383300" cy="248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8"/>
          <p:cNvSpPr txBox="1"/>
          <p:nvPr>
            <p:ph type="ctrTitle"/>
          </p:nvPr>
        </p:nvSpPr>
        <p:spPr>
          <a:xfrm>
            <a:off x="311700" y="301950"/>
            <a:ext cx="8520600" cy="1009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40000"/>
              <a:buFont typeface="Arial"/>
              <a:buNone/>
            </a:pPr>
            <a:r>
              <a:t/>
            </a:r>
            <a:endParaRPr b="1" sz="2750" u="sng">
              <a:solidFill>
                <a:schemeClr val="lt1"/>
              </a:solidFill>
              <a:latin typeface="Inter"/>
              <a:ea typeface="Inter"/>
              <a:cs typeface="Inter"/>
              <a:sym typeface="Inter"/>
            </a:endParaRPr>
          </a:p>
          <a:p>
            <a:pPr indent="0" lvl="0" marL="0" rtl="0" algn="ctr">
              <a:spcBef>
                <a:spcPts val="0"/>
              </a:spcBef>
              <a:spcAft>
                <a:spcPts val="0"/>
              </a:spcAft>
              <a:buClr>
                <a:schemeClr val="dk1"/>
              </a:buClr>
              <a:buSzPct val="42307"/>
              <a:buFont typeface="Arial"/>
              <a:buNone/>
            </a:pPr>
            <a:r>
              <a:t/>
            </a:r>
            <a:endParaRPr b="1" sz="2600" u="sng">
              <a:solidFill>
                <a:schemeClr val="lt1"/>
              </a:solidFill>
              <a:latin typeface="Inter"/>
              <a:ea typeface="Inter"/>
              <a:cs typeface="Inter"/>
              <a:sym typeface="Inter"/>
            </a:endParaRPr>
          </a:p>
          <a:p>
            <a:pPr indent="0" lvl="0" marL="0" rtl="0" algn="ctr">
              <a:spcBef>
                <a:spcPts val="0"/>
              </a:spcBef>
              <a:spcAft>
                <a:spcPts val="0"/>
              </a:spcAft>
              <a:buClr>
                <a:schemeClr val="dk1"/>
              </a:buClr>
              <a:buSzPct val="42307"/>
              <a:buFont typeface="Arial"/>
              <a:buNone/>
            </a:pPr>
            <a:r>
              <a:rPr b="1" lang="en" sz="2600">
                <a:solidFill>
                  <a:schemeClr val="lt1"/>
                </a:solidFill>
                <a:latin typeface="Inter"/>
                <a:ea typeface="Inter"/>
                <a:cs typeface="Inter"/>
                <a:sym typeface="Inter"/>
              </a:rPr>
              <a:t>Inter-Rater Reliability: The degree of agreement among independent observers who rate, code, or assess the same phenomenon.</a:t>
            </a:r>
            <a:endParaRPr b="1" sz="2600" u="sng">
              <a:solidFill>
                <a:schemeClr val="lt1"/>
              </a:solidFill>
              <a:latin typeface="Inter"/>
              <a:ea typeface="Inter"/>
              <a:cs typeface="Inter"/>
              <a:sym typeface="Inter"/>
            </a:endParaRPr>
          </a:p>
        </p:txBody>
      </p:sp>
      <p:sp>
        <p:nvSpPr>
          <p:cNvPr id="280" name="Google Shape;280;p58"/>
          <p:cNvSpPr txBox="1"/>
          <p:nvPr/>
        </p:nvSpPr>
        <p:spPr>
          <a:xfrm>
            <a:off x="311700" y="1501575"/>
            <a:ext cx="37995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600">
                <a:solidFill>
                  <a:schemeClr val="lt1"/>
                </a:solidFill>
                <a:latin typeface="Inter"/>
                <a:ea typeface="Inter"/>
                <a:cs typeface="Inter"/>
                <a:sym typeface="Inter"/>
              </a:rPr>
              <a:t>What kinds of strategies will improve our efforts to be a container for civilian experts on police complaints? Some ideas:</a:t>
            </a:r>
            <a:endParaRPr sz="1600">
              <a:solidFill>
                <a:schemeClr val="lt1"/>
              </a:solidFill>
              <a:latin typeface="Inter"/>
              <a:ea typeface="Inter"/>
              <a:cs typeface="Inter"/>
              <a:sym typeface="Inter"/>
            </a:endParaRPr>
          </a:p>
          <a:p>
            <a:pPr indent="0" lvl="0" marL="0" rtl="0" algn="l">
              <a:spcBef>
                <a:spcPts val="0"/>
              </a:spcBef>
              <a:spcAft>
                <a:spcPts val="0"/>
              </a:spcAft>
              <a:buNone/>
            </a:pPr>
            <a:r>
              <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Assigning weights to distinct reviewers</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Protocols for expert review of records</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Using records with disagreement as examples in training materials</a:t>
            </a:r>
            <a:endParaRPr sz="1600">
              <a:solidFill>
                <a:schemeClr val="lt1"/>
              </a:solidFill>
              <a:latin typeface="Inter"/>
              <a:ea typeface="Inter"/>
              <a:cs typeface="Inter"/>
              <a:sym typeface="Inter"/>
            </a:endParaRPr>
          </a:p>
        </p:txBody>
      </p:sp>
      <p:sp>
        <p:nvSpPr>
          <p:cNvPr id="281" name="Google Shape;281;p58"/>
          <p:cNvSpPr txBox="1"/>
          <p:nvPr/>
        </p:nvSpPr>
        <p:spPr>
          <a:xfrm>
            <a:off x="4716750" y="3833875"/>
            <a:ext cx="42126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Source Sans Pro"/>
                <a:ea typeface="Source Sans Pro"/>
                <a:cs typeface="Source Sans Pro"/>
                <a:sym typeface="Source Sans Pro"/>
              </a:rPr>
              <a:t>Every reviewer has a unique ID, their history of tagging can help determine weights</a:t>
            </a:r>
            <a:endParaRPr>
              <a:solidFill>
                <a:schemeClr val="lt1"/>
              </a:solidFill>
              <a:latin typeface="Source Sans Pro"/>
              <a:ea typeface="Source Sans Pro"/>
              <a:cs typeface="Source Sans Pro"/>
              <a:sym typeface="Source Sans Pro"/>
            </a:endParaRPr>
          </a:p>
        </p:txBody>
      </p:sp>
      <p:pic>
        <p:nvPicPr>
          <p:cNvPr id="282" name="Google Shape;282;p58"/>
          <p:cNvPicPr preferRelativeResize="0"/>
          <p:nvPr/>
        </p:nvPicPr>
        <p:blipFill>
          <a:blip r:embed="rId3">
            <a:alphaModFix/>
          </a:blip>
          <a:stretch>
            <a:fillRect/>
          </a:stretch>
        </p:blipFill>
        <p:spPr>
          <a:xfrm>
            <a:off x="4208250" y="1790725"/>
            <a:ext cx="4721100" cy="19473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9"/>
          <p:cNvSpPr txBox="1"/>
          <p:nvPr/>
        </p:nvSpPr>
        <p:spPr>
          <a:xfrm>
            <a:off x="1230325" y="113250"/>
            <a:ext cx="57369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accent3"/>
                </a:solidFill>
                <a:latin typeface="Inter"/>
                <a:ea typeface="Inter"/>
                <a:cs typeface="Inter"/>
                <a:sym typeface="Inter"/>
              </a:rPr>
              <a:t>Code Review </a:t>
            </a:r>
            <a:endParaRPr b="1" sz="3900">
              <a:solidFill>
                <a:schemeClr val="accent3"/>
              </a:solidFill>
              <a:latin typeface="Inter"/>
              <a:ea typeface="Inter"/>
              <a:cs typeface="Inter"/>
              <a:sym typeface="Inter"/>
            </a:endParaRPr>
          </a:p>
        </p:txBody>
      </p:sp>
      <p:pic>
        <p:nvPicPr>
          <p:cNvPr id="288" name="Google Shape;288;p59"/>
          <p:cNvPicPr preferRelativeResize="0"/>
          <p:nvPr/>
        </p:nvPicPr>
        <p:blipFill>
          <a:blip r:embed="rId3">
            <a:alphaModFix/>
          </a:blip>
          <a:stretch>
            <a:fillRect/>
          </a:stretch>
        </p:blipFill>
        <p:spPr>
          <a:xfrm>
            <a:off x="650088" y="922450"/>
            <a:ext cx="7843818" cy="39162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60"/>
          <p:cNvSpPr txBox="1"/>
          <p:nvPr/>
        </p:nvSpPr>
        <p:spPr>
          <a:xfrm>
            <a:off x="1508075" y="185050"/>
            <a:ext cx="5451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accent3"/>
                </a:solidFill>
                <a:latin typeface="Inter"/>
                <a:ea typeface="Inter"/>
                <a:cs typeface="Inter"/>
                <a:sym typeface="Inter"/>
              </a:rPr>
              <a:t>BTS Findings</a:t>
            </a:r>
            <a:endParaRPr b="1" sz="3000">
              <a:solidFill>
                <a:schemeClr val="accent3"/>
              </a:solidFill>
              <a:latin typeface="Inter"/>
              <a:ea typeface="Inter"/>
              <a:cs typeface="Inter"/>
              <a:sym typeface="Inter"/>
            </a:endParaRPr>
          </a:p>
        </p:txBody>
      </p:sp>
      <p:pic>
        <p:nvPicPr>
          <p:cNvPr id="294" name="Google Shape;294;p60"/>
          <p:cNvPicPr preferRelativeResize="0"/>
          <p:nvPr/>
        </p:nvPicPr>
        <p:blipFill>
          <a:blip r:embed="rId3">
            <a:alphaModFix/>
          </a:blip>
          <a:stretch>
            <a:fillRect/>
          </a:stretch>
        </p:blipFill>
        <p:spPr>
          <a:xfrm>
            <a:off x="670100" y="1125550"/>
            <a:ext cx="7803801" cy="29683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61"/>
          <p:cNvPicPr preferRelativeResize="0"/>
          <p:nvPr/>
        </p:nvPicPr>
        <p:blipFill>
          <a:blip r:embed="rId3">
            <a:alphaModFix/>
          </a:blip>
          <a:stretch>
            <a:fillRect/>
          </a:stretch>
        </p:blipFill>
        <p:spPr>
          <a:xfrm>
            <a:off x="2304688" y="934038"/>
            <a:ext cx="4534602" cy="3672076"/>
          </a:xfrm>
          <a:prstGeom prst="rect">
            <a:avLst/>
          </a:prstGeom>
          <a:noFill/>
          <a:ln>
            <a:noFill/>
          </a:ln>
        </p:spPr>
      </p:pic>
      <p:sp>
        <p:nvSpPr>
          <p:cNvPr id="300" name="Google Shape;300;p61"/>
          <p:cNvSpPr txBox="1"/>
          <p:nvPr/>
        </p:nvSpPr>
        <p:spPr>
          <a:xfrm>
            <a:off x="1032000" y="193575"/>
            <a:ext cx="69093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chemeClr val="lt1"/>
                </a:solidFill>
                <a:latin typeface="Inter"/>
                <a:ea typeface="Inter"/>
                <a:cs typeface="Inter"/>
                <a:sym typeface="Inter"/>
              </a:rPr>
              <a:t>Volunteer Feedback</a:t>
            </a:r>
            <a:endParaRPr b="1" sz="2900">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6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06" name="Google Shape;306;p6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07" name="Google Shape;307;p62"/>
          <p:cNvPicPr preferRelativeResize="0"/>
          <p:nvPr/>
        </p:nvPicPr>
        <p:blipFill>
          <a:blip r:embed="rId3">
            <a:alphaModFix/>
          </a:blip>
          <a:stretch>
            <a:fillRect/>
          </a:stretch>
        </p:blipFill>
        <p:spPr>
          <a:xfrm>
            <a:off x="1005700" y="856538"/>
            <a:ext cx="7132602" cy="3787225"/>
          </a:xfrm>
          <a:prstGeom prst="rect">
            <a:avLst/>
          </a:prstGeom>
          <a:noFill/>
          <a:ln>
            <a:noFill/>
          </a:ln>
        </p:spPr>
      </p:pic>
      <p:sp>
        <p:nvSpPr>
          <p:cNvPr id="308" name="Google Shape;308;p62"/>
          <p:cNvSpPr txBox="1"/>
          <p:nvPr/>
        </p:nvSpPr>
        <p:spPr>
          <a:xfrm>
            <a:off x="1440300" y="161325"/>
            <a:ext cx="626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8E7CC3"/>
                </a:solidFill>
                <a:latin typeface="Inter"/>
                <a:ea typeface="Inter"/>
                <a:cs typeface="Inter"/>
                <a:sym typeface="Inter"/>
              </a:rPr>
              <a:t>SpanTree MLK Hackathon, 2022</a:t>
            </a:r>
            <a:endParaRPr b="1" sz="3000">
              <a:solidFill>
                <a:srgbClr val="8E7CC3"/>
              </a:solidFill>
              <a:latin typeface="Inter"/>
              <a:ea typeface="Inter"/>
              <a:cs typeface="Inter"/>
              <a:sym typeface="Inte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63"/>
          <p:cNvPicPr preferRelativeResize="0"/>
          <p:nvPr/>
        </p:nvPicPr>
        <p:blipFill>
          <a:blip r:embed="rId3">
            <a:alphaModFix/>
          </a:blip>
          <a:stretch>
            <a:fillRect/>
          </a:stretch>
        </p:blipFill>
        <p:spPr>
          <a:xfrm>
            <a:off x="423328" y="1434897"/>
            <a:ext cx="4052050" cy="2453375"/>
          </a:xfrm>
          <a:prstGeom prst="rect">
            <a:avLst/>
          </a:prstGeom>
          <a:noFill/>
          <a:ln>
            <a:noFill/>
          </a:ln>
        </p:spPr>
      </p:pic>
      <p:sp>
        <p:nvSpPr>
          <p:cNvPr id="314" name="Google Shape;314;p63"/>
          <p:cNvSpPr txBox="1"/>
          <p:nvPr/>
        </p:nvSpPr>
        <p:spPr>
          <a:xfrm>
            <a:off x="423325" y="325150"/>
            <a:ext cx="4529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3"/>
                </a:solidFill>
                <a:latin typeface="Inter"/>
                <a:ea typeface="Inter"/>
                <a:cs typeface="Inter"/>
                <a:sym typeface="Inter"/>
              </a:rPr>
              <a:t>The Missing </a:t>
            </a:r>
            <a:endParaRPr b="1" sz="3000">
              <a:solidFill>
                <a:schemeClr val="accent3"/>
              </a:solidFill>
              <a:latin typeface="Inter"/>
              <a:ea typeface="Inter"/>
              <a:cs typeface="Inter"/>
              <a:sym typeface="Inter"/>
            </a:endParaRPr>
          </a:p>
        </p:txBody>
      </p:sp>
      <p:sp>
        <p:nvSpPr>
          <p:cNvPr id="315" name="Google Shape;315;p63"/>
          <p:cNvSpPr txBox="1"/>
          <p:nvPr/>
        </p:nvSpPr>
        <p:spPr>
          <a:xfrm>
            <a:off x="4908625" y="472550"/>
            <a:ext cx="39090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accent3"/>
                </a:solidFill>
                <a:latin typeface="Inter"/>
                <a:ea typeface="Inter"/>
                <a:cs typeface="Inter"/>
                <a:sym typeface="Inter"/>
              </a:rPr>
              <a:t>Currently investigating missing persons cases; </a:t>
            </a:r>
            <a:endParaRPr>
              <a:solidFill>
                <a:schemeClr val="accent3"/>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a:solidFill>
                <a:schemeClr val="accent3"/>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a:solidFill>
                  <a:schemeClr val="accent3"/>
                </a:solidFill>
                <a:latin typeface="Inter"/>
                <a:ea typeface="Inter"/>
                <a:cs typeface="Inter"/>
                <a:sym typeface="Inter"/>
              </a:rPr>
              <a:t>54 complaint records related to an individual reporting their loved one/client missing. </a:t>
            </a:r>
            <a:endParaRPr>
              <a:solidFill>
                <a:schemeClr val="accent3"/>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a:solidFill>
                <a:schemeClr val="accent3"/>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a:solidFill>
                  <a:schemeClr val="accent3"/>
                </a:solidFill>
                <a:latin typeface="Inter"/>
                <a:ea typeface="Inter"/>
                <a:cs typeface="Inter"/>
                <a:sym typeface="Inter"/>
              </a:rPr>
              <a:t>Complaints show at least 1 case where an officer delivered a missing girl to be sex trafficked. He resigned keeping his pension; a separate officer went to jail for trafficking runaway girls. </a:t>
            </a:r>
            <a:endParaRPr>
              <a:solidFill>
                <a:schemeClr val="accent3"/>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a:solidFill>
                <a:schemeClr val="accent3"/>
              </a:solidFill>
            </a:endParaRPr>
          </a:p>
          <a:p>
            <a:pPr indent="0" lvl="0" marL="0" rtl="0" algn="l">
              <a:spcBef>
                <a:spcPts val="0"/>
              </a:spcBef>
              <a:spcAft>
                <a:spcPts val="0"/>
              </a:spcAft>
              <a:buClr>
                <a:schemeClr val="dk1"/>
              </a:buClr>
              <a:buSzPts val="1100"/>
              <a:buFont typeface="Arial"/>
              <a:buNone/>
            </a:pPr>
            <a:r>
              <a:t/>
            </a:r>
            <a:endParaRPr>
              <a:solidFill>
                <a:schemeClr val="accent3"/>
              </a:solidFill>
            </a:endParaRPr>
          </a:p>
          <a:p>
            <a:pPr indent="0" lvl="0" marL="0" rtl="0" algn="l">
              <a:spcBef>
                <a:spcPts val="0"/>
              </a:spcBef>
              <a:spcAft>
                <a:spcPts val="0"/>
              </a:spcAft>
              <a:buNone/>
            </a:pPr>
            <a:r>
              <a:t/>
            </a:r>
            <a:endParaRPr/>
          </a:p>
        </p:txBody>
      </p:sp>
      <p:pic>
        <p:nvPicPr>
          <p:cNvPr id="316" name="Google Shape;316;p63"/>
          <p:cNvPicPr preferRelativeResize="0"/>
          <p:nvPr/>
        </p:nvPicPr>
        <p:blipFill>
          <a:blip r:embed="rId4">
            <a:alphaModFix/>
          </a:blip>
          <a:stretch>
            <a:fillRect/>
          </a:stretch>
        </p:blipFill>
        <p:spPr>
          <a:xfrm>
            <a:off x="5913025" y="3889550"/>
            <a:ext cx="2970175" cy="1042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64"/>
          <p:cNvSpPr txBox="1"/>
          <p:nvPr>
            <p:ph type="title"/>
          </p:nvPr>
        </p:nvSpPr>
        <p:spPr>
          <a:xfrm>
            <a:off x="284700" y="619125"/>
            <a:ext cx="47697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solidFill>
                  <a:srgbClr val="F6A254"/>
                </a:solidFill>
                <a:latin typeface="Staatliches"/>
                <a:ea typeface="Staatliches"/>
                <a:cs typeface="Staatliches"/>
                <a:sym typeface="Staatliches"/>
              </a:rPr>
              <a:t>Missing in chicago</a:t>
            </a:r>
            <a:endParaRPr b="1" sz="5000">
              <a:solidFill>
                <a:srgbClr val="F6A254"/>
              </a:solidFill>
              <a:latin typeface="Staatliches"/>
              <a:ea typeface="Staatliches"/>
              <a:cs typeface="Staatliches"/>
              <a:sym typeface="Staatliches"/>
            </a:endParaRPr>
          </a:p>
        </p:txBody>
      </p:sp>
      <p:sp>
        <p:nvSpPr>
          <p:cNvPr id="322" name="Google Shape;322;p64"/>
          <p:cNvSpPr txBox="1"/>
          <p:nvPr/>
        </p:nvSpPr>
        <p:spPr>
          <a:xfrm>
            <a:off x="5253725" y="832750"/>
            <a:ext cx="2877900" cy="27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323" name="Google Shape;323;p64"/>
          <p:cNvPicPr preferRelativeResize="0"/>
          <p:nvPr/>
        </p:nvPicPr>
        <p:blipFill rotWithShape="1">
          <a:blip r:embed="rId3">
            <a:alphaModFix/>
          </a:blip>
          <a:srcRect b="0" l="0" r="0" t="18207"/>
          <a:stretch/>
        </p:blipFill>
        <p:spPr>
          <a:xfrm>
            <a:off x="5170950" y="404725"/>
            <a:ext cx="3118424" cy="3945298"/>
          </a:xfrm>
          <a:prstGeom prst="rect">
            <a:avLst/>
          </a:prstGeom>
          <a:noFill/>
          <a:ln>
            <a:noFill/>
          </a:ln>
        </p:spPr>
      </p:pic>
      <p:sp>
        <p:nvSpPr>
          <p:cNvPr id="324" name="Google Shape;324;p64"/>
          <p:cNvSpPr txBox="1"/>
          <p:nvPr/>
        </p:nvSpPr>
        <p:spPr>
          <a:xfrm>
            <a:off x="223350" y="1567675"/>
            <a:ext cx="2206800" cy="7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6A254"/>
                </a:solidFill>
                <a:latin typeface="Inter"/>
                <a:ea typeface="Inter"/>
                <a:cs typeface="Inter"/>
                <a:sym typeface="Inter"/>
              </a:rPr>
              <a:t>trina reynolds-tyler</a:t>
            </a:r>
            <a:endParaRPr b="1" sz="1200">
              <a:solidFill>
                <a:srgbClr val="F6A254"/>
              </a:solidFill>
              <a:latin typeface="Inter"/>
              <a:ea typeface="Inter"/>
              <a:cs typeface="Inter"/>
              <a:sym typeface="Inter"/>
            </a:endParaRPr>
          </a:p>
          <a:p>
            <a:pPr indent="0" lvl="0" marL="0" rtl="0" algn="l">
              <a:spcBef>
                <a:spcPts val="0"/>
              </a:spcBef>
              <a:spcAft>
                <a:spcPts val="0"/>
              </a:spcAft>
              <a:buNone/>
            </a:pPr>
            <a:r>
              <a:rPr lang="en" sz="1200" u="sng">
                <a:solidFill>
                  <a:schemeClr val="dk1"/>
                </a:solidFill>
                <a:latin typeface="Inter"/>
                <a:ea typeface="Inter"/>
                <a:cs typeface="Inter"/>
                <a:sym typeface="Inter"/>
                <a:hlinkClick r:id="rId4">
                  <a:extLst>
                    <a:ext uri="{A12FA001-AC4F-418D-AE19-62706E023703}">
                      <ahyp:hlinkClr val="tx"/>
                    </a:ext>
                  </a:extLst>
                </a:hlinkClick>
              </a:rPr>
              <a:t>trina@invisibleinstitute.com</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Data Director </a:t>
            </a:r>
            <a:endParaRPr sz="1200">
              <a:solidFill>
                <a:schemeClr val="dk1"/>
              </a:solidFill>
              <a:latin typeface="Inter"/>
              <a:ea typeface="Inter"/>
              <a:cs typeface="Inter"/>
              <a:sym typeface="Inter"/>
            </a:endParaRPr>
          </a:p>
        </p:txBody>
      </p:sp>
      <p:sp>
        <p:nvSpPr>
          <p:cNvPr id="325" name="Google Shape;325;p64"/>
          <p:cNvSpPr txBox="1"/>
          <p:nvPr/>
        </p:nvSpPr>
        <p:spPr>
          <a:xfrm>
            <a:off x="5170950" y="4320525"/>
            <a:ext cx="31755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Photo by Felton Kizer</a:t>
            </a:r>
            <a:endParaRPr i="1" sz="1100">
              <a:solidFill>
                <a:schemeClr val="dk1"/>
              </a:solidFill>
              <a:latin typeface="Inter"/>
              <a:ea typeface="Inter"/>
              <a:cs typeface="Inter"/>
              <a:sym typeface="Inter"/>
            </a:endParaRPr>
          </a:p>
        </p:txBody>
      </p:sp>
      <p:pic>
        <p:nvPicPr>
          <p:cNvPr id="326" name="Google Shape;326;p64"/>
          <p:cNvPicPr preferRelativeResize="0"/>
          <p:nvPr/>
        </p:nvPicPr>
        <p:blipFill>
          <a:blip r:embed="rId5">
            <a:alphaModFix/>
          </a:blip>
          <a:stretch>
            <a:fillRect/>
          </a:stretch>
        </p:blipFill>
        <p:spPr>
          <a:xfrm>
            <a:off x="-231250" y="4074650"/>
            <a:ext cx="2970175" cy="1042150"/>
          </a:xfrm>
          <a:prstGeom prst="rect">
            <a:avLst/>
          </a:prstGeom>
          <a:noFill/>
          <a:ln>
            <a:noFill/>
          </a:ln>
        </p:spPr>
      </p:pic>
      <p:sp>
        <p:nvSpPr>
          <p:cNvPr id="327" name="Google Shape;327;p64"/>
          <p:cNvSpPr txBox="1"/>
          <p:nvPr>
            <p:ph type="title"/>
          </p:nvPr>
        </p:nvSpPr>
        <p:spPr>
          <a:xfrm>
            <a:off x="223350" y="2631300"/>
            <a:ext cx="47697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a:solidFill>
                  <a:srgbClr val="F6A254"/>
                </a:solidFill>
                <a:latin typeface="Staatliches"/>
                <a:ea typeface="Staatliches"/>
                <a:cs typeface="Staatliches"/>
                <a:sym typeface="Staatliches"/>
              </a:rPr>
              <a:t>Read our full investigation CHICAGOMISSINGPERSONS.COM</a:t>
            </a:r>
            <a:endParaRPr b="1">
              <a:solidFill>
                <a:srgbClr val="F6A254"/>
              </a:solidFill>
              <a:latin typeface="Staatliches"/>
              <a:ea typeface="Staatliches"/>
              <a:cs typeface="Staatliches"/>
              <a:sym typeface="Staatliches"/>
            </a:endParaRPr>
          </a:p>
        </p:txBody>
      </p:sp>
      <p:pic>
        <p:nvPicPr>
          <p:cNvPr id="328" name="Google Shape;328;p64"/>
          <p:cNvPicPr preferRelativeResize="0"/>
          <p:nvPr/>
        </p:nvPicPr>
        <p:blipFill>
          <a:blip r:embed="rId6">
            <a:alphaModFix/>
          </a:blip>
          <a:stretch>
            <a:fillRect/>
          </a:stretch>
        </p:blipFill>
        <p:spPr>
          <a:xfrm>
            <a:off x="3721875" y="3729838"/>
            <a:ext cx="983524" cy="983524"/>
          </a:xfrm>
          <a:prstGeom prst="rect">
            <a:avLst/>
          </a:prstGeom>
          <a:noFill/>
          <a:ln cap="flat" cmpd="sng" w="19050">
            <a:solidFill>
              <a:srgbClr val="F6A254"/>
            </a:solidFill>
            <a:prstDash val="solid"/>
            <a:round/>
            <a:headEnd len="sm" w="sm" type="none"/>
            <a:tailEnd len="sm" w="sm" type="none"/>
          </a:ln>
        </p:spPr>
      </p:pic>
      <p:sp>
        <p:nvSpPr>
          <p:cNvPr id="329" name="Google Shape;329;p64"/>
          <p:cNvSpPr txBox="1"/>
          <p:nvPr/>
        </p:nvSpPr>
        <p:spPr>
          <a:xfrm>
            <a:off x="2430150" y="1574275"/>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6A254"/>
                </a:solidFill>
                <a:latin typeface="Inter"/>
                <a:ea typeface="Inter"/>
                <a:cs typeface="Inter"/>
                <a:sym typeface="Inter"/>
              </a:rPr>
              <a:t>Sarah Conway</a:t>
            </a:r>
            <a:endParaRPr b="1" sz="1200">
              <a:solidFill>
                <a:srgbClr val="F6A254"/>
              </a:solidFill>
              <a:latin typeface="Inter"/>
              <a:ea typeface="Inter"/>
              <a:cs typeface="Inter"/>
              <a:sym typeface="Inter"/>
            </a:endParaRPr>
          </a:p>
          <a:p>
            <a:pPr indent="0" lvl="0" marL="0" rtl="0" algn="l">
              <a:spcBef>
                <a:spcPts val="0"/>
              </a:spcBef>
              <a:spcAft>
                <a:spcPts val="0"/>
              </a:spcAft>
              <a:buNone/>
            </a:pPr>
            <a:r>
              <a:rPr lang="en" sz="1200" u="sng">
                <a:solidFill>
                  <a:schemeClr val="dk1"/>
                </a:solidFill>
                <a:latin typeface="Inter"/>
                <a:ea typeface="Inter"/>
                <a:cs typeface="Inter"/>
                <a:sym typeface="Inter"/>
                <a:hlinkClick r:id="rId7">
                  <a:extLst>
                    <a:ext uri="{A12FA001-AC4F-418D-AE19-62706E023703}">
                      <ahyp:hlinkClr val="tx"/>
                    </a:ext>
                  </a:extLst>
                </a:hlinkClick>
              </a:rPr>
              <a:t>sarah@citybureau.org</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Senior Reporter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65"/>
          <p:cNvSpPr txBox="1"/>
          <p:nvPr/>
        </p:nvSpPr>
        <p:spPr>
          <a:xfrm>
            <a:off x="-1916650" y="919275"/>
            <a:ext cx="31755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Photo by Felton Kizer</a:t>
            </a:r>
            <a:endParaRPr i="1" sz="1100">
              <a:solidFill>
                <a:schemeClr val="dk1"/>
              </a:solidFill>
              <a:latin typeface="Inter"/>
              <a:ea typeface="Inter"/>
              <a:cs typeface="Inter"/>
              <a:sym typeface="Inter"/>
            </a:endParaRPr>
          </a:p>
        </p:txBody>
      </p:sp>
      <p:sp>
        <p:nvSpPr>
          <p:cNvPr id="335" name="Google Shape;335;p65"/>
          <p:cNvSpPr txBox="1"/>
          <p:nvPr/>
        </p:nvSpPr>
        <p:spPr>
          <a:xfrm>
            <a:off x="1203200" y="973600"/>
            <a:ext cx="5832300" cy="21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336" name="Google Shape;336;p65"/>
          <p:cNvPicPr preferRelativeResize="0"/>
          <p:nvPr/>
        </p:nvPicPr>
        <p:blipFill rotWithShape="1">
          <a:blip r:embed="rId3">
            <a:alphaModFix amt="63000"/>
          </a:blip>
          <a:srcRect b="14160" l="0" r="0" t="639"/>
          <a:stretch/>
        </p:blipFill>
        <p:spPr>
          <a:xfrm>
            <a:off x="-270193" y="0"/>
            <a:ext cx="9414189" cy="5347452"/>
          </a:xfrm>
          <a:prstGeom prst="rect">
            <a:avLst/>
          </a:prstGeom>
          <a:noFill/>
          <a:ln>
            <a:noFill/>
          </a:ln>
        </p:spPr>
      </p:pic>
      <p:pic>
        <p:nvPicPr>
          <p:cNvPr id="337" name="Google Shape;337;p65"/>
          <p:cNvPicPr preferRelativeResize="0"/>
          <p:nvPr/>
        </p:nvPicPr>
        <p:blipFill>
          <a:blip r:embed="rId4">
            <a:alphaModFix/>
          </a:blip>
          <a:stretch>
            <a:fillRect/>
          </a:stretch>
        </p:blipFill>
        <p:spPr>
          <a:xfrm>
            <a:off x="5315253" y="316548"/>
            <a:ext cx="3548772" cy="2885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9"/>
          <p:cNvPicPr preferRelativeResize="0"/>
          <p:nvPr/>
        </p:nvPicPr>
        <p:blipFill>
          <a:blip r:embed="rId3">
            <a:alphaModFix/>
          </a:blip>
          <a:stretch>
            <a:fillRect/>
          </a:stretch>
        </p:blipFill>
        <p:spPr>
          <a:xfrm>
            <a:off x="0" y="611608"/>
            <a:ext cx="9144000" cy="39202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6"/>
          <p:cNvSpPr/>
          <p:nvPr/>
        </p:nvSpPr>
        <p:spPr>
          <a:xfrm>
            <a:off x="528000" y="1687412"/>
            <a:ext cx="7978800" cy="2893500"/>
          </a:xfrm>
          <a:prstGeom prst="rect">
            <a:avLst/>
          </a:prstGeom>
          <a:noFill/>
          <a:ln cap="flat" cmpd="sng" w="19050">
            <a:solidFill>
              <a:srgbClr val="CFA97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p66"/>
          <p:cNvSpPr/>
          <p:nvPr/>
        </p:nvSpPr>
        <p:spPr>
          <a:xfrm>
            <a:off x="689285" y="1430900"/>
            <a:ext cx="7978800" cy="2893500"/>
          </a:xfrm>
          <a:prstGeom prst="rect">
            <a:avLst/>
          </a:prstGeom>
          <a:noFill/>
          <a:ln cap="flat" cmpd="sng" w="19050">
            <a:solidFill>
              <a:srgbClr val="CFA97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4" name="Google Shape;344;p66"/>
          <p:cNvSpPr txBox="1"/>
          <p:nvPr>
            <p:ph type="title"/>
          </p:nvPr>
        </p:nvSpPr>
        <p:spPr>
          <a:xfrm>
            <a:off x="311700" y="129650"/>
            <a:ext cx="8520600" cy="53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00">
                <a:latin typeface="Staatliches"/>
                <a:ea typeface="Staatliches"/>
                <a:cs typeface="Staatliches"/>
                <a:sym typeface="Staatliches"/>
              </a:rPr>
              <a:t>Chicago Missing and Murdered </a:t>
            </a:r>
            <a:endParaRPr b="1" sz="4000">
              <a:latin typeface="Staatliches"/>
              <a:ea typeface="Staatliches"/>
              <a:cs typeface="Staatliches"/>
              <a:sym typeface="Staatliches"/>
            </a:endParaRPr>
          </a:p>
        </p:txBody>
      </p:sp>
      <p:sp>
        <p:nvSpPr>
          <p:cNvPr id="345" name="Google Shape;345;p66"/>
          <p:cNvSpPr txBox="1"/>
          <p:nvPr>
            <p:ph idx="1" type="body"/>
          </p:nvPr>
        </p:nvSpPr>
        <p:spPr>
          <a:xfrm>
            <a:off x="832800" y="1776175"/>
            <a:ext cx="7478400" cy="196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6A254"/>
                </a:solidFill>
                <a:latin typeface="Inter"/>
                <a:ea typeface="Inter"/>
                <a:cs typeface="Inter"/>
                <a:sym typeface="Inter"/>
              </a:rPr>
              <a:t>DISPROPORTIONATE IMPACT</a:t>
            </a:r>
            <a:r>
              <a:rPr b="1" lang="en" sz="1900">
                <a:solidFill>
                  <a:schemeClr val="dk1"/>
                </a:solidFill>
                <a:latin typeface="Inter"/>
                <a:ea typeface="Inter"/>
                <a:cs typeface="Inter"/>
                <a:sym typeface="Inter"/>
              </a:rPr>
              <a:t> ON BLACK WOMEN AND GIRLS</a:t>
            </a:r>
            <a:endParaRPr b="1" sz="19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b="1" sz="19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b="1" lang="en" sz="1900">
                <a:solidFill>
                  <a:srgbClr val="F6A254"/>
                </a:solidFill>
                <a:latin typeface="Inter"/>
                <a:ea typeface="Inter"/>
                <a:cs typeface="Inter"/>
                <a:sym typeface="Inter"/>
              </a:rPr>
              <a:t>POLICE MISTREATMENT</a:t>
            </a:r>
            <a:r>
              <a:rPr b="1" lang="en" sz="1900">
                <a:solidFill>
                  <a:schemeClr val="dk1"/>
                </a:solidFill>
                <a:latin typeface="Inter"/>
                <a:ea typeface="Inter"/>
                <a:cs typeface="Inter"/>
                <a:sym typeface="Inter"/>
              </a:rPr>
              <a:t> OF FAMILY MEMBERS </a:t>
            </a:r>
            <a:endParaRPr b="1" sz="19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b="1" sz="19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b="1" lang="en" sz="1900">
                <a:solidFill>
                  <a:srgbClr val="F6A254"/>
                </a:solidFill>
                <a:latin typeface="Inter"/>
                <a:ea typeface="Inter"/>
                <a:cs typeface="Inter"/>
                <a:sym typeface="Inter"/>
              </a:rPr>
              <a:t>DELAYED CASES</a:t>
            </a:r>
            <a:r>
              <a:rPr b="1" lang="en" sz="1900">
                <a:solidFill>
                  <a:schemeClr val="dk1"/>
                </a:solidFill>
                <a:latin typeface="Inter"/>
                <a:ea typeface="Inter"/>
                <a:cs typeface="Inter"/>
                <a:sym typeface="Inter"/>
              </a:rPr>
              <a:t> DUE TO POOR POLICE PRACTICE</a:t>
            </a:r>
            <a:endParaRPr b="1" sz="19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b="1" sz="19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b="1" lang="en" sz="1900">
                <a:solidFill>
                  <a:srgbClr val="F6A254"/>
                </a:solidFill>
                <a:latin typeface="Inter"/>
                <a:ea typeface="Inter"/>
                <a:cs typeface="Inter"/>
                <a:sym typeface="Inter"/>
              </a:rPr>
              <a:t>POOR DATA</a:t>
            </a:r>
            <a:r>
              <a:rPr b="1" lang="en" sz="1900">
                <a:solidFill>
                  <a:schemeClr val="dk1"/>
                </a:solidFill>
                <a:latin typeface="Inter"/>
                <a:ea typeface="Inter"/>
                <a:cs typeface="Inter"/>
                <a:sym typeface="Inter"/>
              </a:rPr>
              <a:t> MAKES THE PROBLEM HARDER TO SOLVE</a:t>
            </a:r>
            <a:endParaRPr b="1" sz="1900">
              <a:solidFill>
                <a:schemeClr val="dk1"/>
              </a:solidFill>
              <a:latin typeface="Inter"/>
              <a:ea typeface="Inter"/>
              <a:cs typeface="Inter"/>
              <a:sym typeface="Inter"/>
            </a:endParaRPr>
          </a:p>
          <a:p>
            <a:pPr indent="0" lvl="0" marL="0" rtl="0" algn="l">
              <a:lnSpc>
                <a:spcPct val="100000"/>
              </a:lnSpc>
              <a:spcBef>
                <a:spcPts val="0"/>
              </a:spcBef>
              <a:spcAft>
                <a:spcPts val="1200"/>
              </a:spcAft>
              <a:buNone/>
            </a:pPr>
            <a:r>
              <a:t/>
            </a:r>
            <a:endParaRPr sz="1100">
              <a:solidFill>
                <a:schemeClr val="dk1"/>
              </a:solidFill>
              <a:latin typeface="Inter"/>
              <a:ea typeface="Inter"/>
              <a:cs typeface="Inter"/>
              <a:sym typeface="Inter"/>
            </a:endParaRPr>
          </a:p>
        </p:txBody>
      </p:sp>
      <p:sp>
        <p:nvSpPr>
          <p:cNvPr id="346" name="Google Shape;346;p66"/>
          <p:cNvSpPr txBox="1"/>
          <p:nvPr/>
        </p:nvSpPr>
        <p:spPr>
          <a:xfrm>
            <a:off x="140175" y="4696650"/>
            <a:ext cx="1916400" cy="1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chemeClr val="accent1"/>
              </a:solidFill>
            </a:endParaRPr>
          </a:p>
        </p:txBody>
      </p:sp>
      <p:sp>
        <p:nvSpPr>
          <p:cNvPr id="347" name="Google Shape;347;p66"/>
          <p:cNvSpPr txBox="1"/>
          <p:nvPr/>
        </p:nvSpPr>
        <p:spPr>
          <a:xfrm>
            <a:off x="859650" y="925325"/>
            <a:ext cx="7424700" cy="31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300">
                <a:solidFill>
                  <a:schemeClr val="dk1"/>
                </a:solidFill>
                <a:latin typeface="Inter"/>
                <a:ea typeface="Inter"/>
                <a:cs typeface="Inter"/>
                <a:sym typeface="Inter"/>
              </a:rPr>
              <a:t>Our two-year investigation into how Chicago police handle missing person cases reveals</a:t>
            </a:r>
            <a:endParaRPr b="1" i="1" sz="1300">
              <a:solidFill>
                <a:schemeClr val="dk1"/>
              </a:solidFill>
              <a:latin typeface="Inter"/>
              <a:ea typeface="Inter"/>
              <a:cs typeface="Inter"/>
              <a:sym typeface="Inter"/>
            </a:endParaRPr>
          </a:p>
          <a:p>
            <a:pPr indent="0" lvl="0" marL="0" rtl="0" algn="l">
              <a:spcBef>
                <a:spcPts val="1200"/>
              </a:spcBef>
              <a:spcAft>
                <a:spcPts val="0"/>
              </a:spcAft>
              <a:buNone/>
            </a:pPr>
            <a:r>
              <a:t/>
            </a:r>
            <a:endParaRPr sz="1300">
              <a:solidFill>
                <a:schemeClr val="l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67"/>
          <p:cNvSpPr/>
          <p:nvPr/>
        </p:nvSpPr>
        <p:spPr>
          <a:xfrm>
            <a:off x="559345" y="251920"/>
            <a:ext cx="7866300" cy="846600"/>
          </a:xfrm>
          <a:prstGeom prst="rect">
            <a:avLst/>
          </a:prstGeom>
          <a:noFill/>
          <a:ln cap="flat" cmpd="sng" w="19050">
            <a:solidFill>
              <a:srgbClr val="CFA97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 name="Google Shape;353;p67"/>
          <p:cNvSpPr/>
          <p:nvPr/>
        </p:nvSpPr>
        <p:spPr>
          <a:xfrm>
            <a:off x="718355" y="176875"/>
            <a:ext cx="7866300" cy="846600"/>
          </a:xfrm>
          <a:prstGeom prst="rect">
            <a:avLst/>
          </a:prstGeom>
          <a:noFill/>
          <a:ln cap="flat" cmpd="sng" w="19050">
            <a:solidFill>
              <a:srgbClr val="CFA97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4" name="Google Shape;354;p67"/>
          <p:cNvSpPr txBox="1"/>
          <p:nvPr>
            <p:ph type="title"/>
          </p:nvPr>
        </p:nvSpPr>
        <p:spPr>
          <a:xfrm>
            <a:off x="859308" y="250125"/>
            <a:ext cx="7407600" cy="85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b="1" lang="en" sz="4000">
                <a:latin typeface="Staatliches"/>
                <a:ea typeface="Staatliches"/>
                <a:cs typeface="Staatliches"/>
                <a:sym typeface="Staatliches"/>
              </a:rPr>
              <a:t>Police Misconduct complaints </a:t>
            </a:r>
            <a:endParaRPr b="1" sz="4000">
              <a:latin typeface="Staatliches"/>
              <a:ea typeface="Staatliches"/>
              <a:cs typeface="Staatliches"/>
              <a:sym typeface="Staatliches"/>
            </a:endParaRPr>
          </a:p>
          <a:p>
            <a:pPr indent="0" lvl="0" marL="0" rtl="0" algn="just">
              <a:lnSpc>
                <a:spcPct val="115000"/>
              </a:lnSpc>
              <a:spcBef>
                <a:spcPts val="0"/>
              </a:spcBef>
              <a:spcAft>
                <a:spcPts val="0"/>
              </a:spcAft>
              <a:buNone/>
            </a:pPr>
            <a:r>
              <a:t/>
            </a:r>
            <a:endParaRPr sz="1100">
              <a:latin typeface="Inter ExtraBold"/>
              <a:ea typeface="Inter ExtraBold"/>
              <a:cs typeface="Inter ExtraBold"/>
              <a:sym typeface="Inter ExtraBold"/>
            </a:endParaRPr>
          </a:p>
        </p:txBody>
      </p:sp>
      <p:sp>
        <p:nvSpPr>
          <p:cNvPr id="355" name="Google Shape;355;p67"/>
          <p:cNvSpPr txBox="1"/>
          <p:nvPr/>
        </p:nvSpPr>
        <p:spPr>
          <a:xfrm>
            <a:off x="4800600" y="1953300"/>
            <a:ext cx="4020900" cy="1302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100">
                <a:solidFill>
                  <a:schemeClr val="dk1"/>
                </a:solidFill>
                <a:latin typeface="Inter"/>
                <a:ea typeface="Inter"/>
                <a:cs typeface="Inter"/>
                <a:sym typeface="Inter"/>
              </a:rPr>
              <a:t>Identified </a:t>
            </a:r>
            <a:r>
              <a:rPr b="1" lang="en" sz="1100">
                <a:solidFill>
                  <a:schemeClr val="dk1"/>
                </a:solidFill>
                <a:latin typeface="Inter"/>
                <a:ea typeface="Inter"/>
                <a:cs typeface="Inter"/>
                <a:sym typeface="Inter"/>
              </a:rPr>
              <a:t>54 complaints related to issues community members or DCFS Staff reported related to a missing person or child in care.</a:t>
            </a:r>
            <a:r>
              <a:rPr lang="en" sz="1100">
                <a:solidFill>
                  <a:schemeClr val="dk1"/>
                </a:solidFill>
                <a:latin typeface="Inter"/>
                <a:ea typeface="Inter"/>
                <a:cs typeface="Inter"/>
                <a:sym typeface="Inter"/>
              </a:rPr>
              <a:t> See Appendix. </a:t>
            </a:r>
            <a:endParaRPr sz="1100">
              <a:solidFill>
                <a:schemeClr val="dk1"/>
              </a:solidFill>
              <a:latin typeface="Inter"/>
              <a:ea typeface="Inter"/>
              <a:cs typeface="Inter"/>
              <a:sym typeface="Inter"/>
            </a:endParaRPr>
          </a:p>
          <a:p>
            <a:pPr indent="0" lvl="0" marL="457200" rtl="0" algn="just">
              <a:spcBef>
                <a:spcPts val="0"/>
              </a:spcBef>
              <a:spcAft>
                <a:spcPts val="0"/>
              </a:spcAft>
              <a:buNone/>
            </a:pPr>
            <a:r>
              <a:t/>
            </a:r>
            <a:endParaRPr sz="1100">
              <a:solidFill>
                <a:schemeClr val="dk1"/>
              </a:solidFill>
              <a:latin typeface="Inter"/>
              <a:ea typeface="Inter"/>
              <a:cs typeface="Inter"/>
              <a:sym typeface="Inter"/>
            </a:endParaRPr>
          </a:p>
          <a:p>
            <a:pPr indent="0" lvl="0" marL="0" rtl="0" algn="just">
              <a:spcBef>
                <a:spcPts val="0"/>
              </a:spcBef>
              <a:spcAft>
                <a:spcPts val="0"/>
              </a:spcAft>
              <a:buNone/>
            </a:pPr>
            <a:r>
              <a:rPr lang="en" sz="1100">
                <a:solidFill>
                  <a:schemeClr val="dk1"/>
                </a:solidFill>
                <a:latin typeface="Inter"/>
                <a:ea typeface="Inter"/>
                <a:cs typeface="Inter"/>
                <a:sym typeface="Inter"/>
              </a:rPr>
              <a:t>Evidence that, although documents show missing individual was ‘high risk,’ the cases were delayed for days. </a:t>
            </a:r>
            <a:endParaRPr b="1" sz="1100">
              <a:solidFill>
                <a:schemeClr val="dk1"/>
              </a:solidFill>
              <a:latin typeface="Inter"/>
              <a:ea typeface="Inter"/>
              <a:cs typeface="Inter"/>
              <a:sym typeface="Inter"/>
            </a:endParaRPr>
          </a:p>
        </p:txBody>
      </p:sp>
      <p:pic>
        <p:nvPicPr>
          <p:cNvPr id="356" name="Google Shape;356;p67"/>
          <p:cNvPicPr preferRelativeResize="0"/>
          <p:nvPr/>
        </p:nvPicPr>
        <p:blipFill>
          <a:blip r:embed="rId3">
            <a:alphaModFix/>
          </a:blip>
          <a:stretch>
            <a:fillRect/>
          </a:stretch>
        </p:blipFill>
        <p:spPr>
          <a:xfrm>
            <a:off x="406625" y="1286250"/>
            <a:ext cx="4165375" cy="3296340"/>
          </a:xfrm>
          <a:prstGeom prst="rect">
            <a:avLst/>
          </a:prstGeom>
          <a:noFill/>
          <a:ln>
            <a:noFill/>
          </a:ln>
        </p:spPr>
      </p:pic>
      <p:sp>
        <p:nvSpPr>
          <p:cNvPr id="357" name="Google Shape;357;p67"/>
          <p:cNvSpPr txBox="1"/>
          <p:nvPr/>
        </p:nvSpPr>
        <p:spPr>
          <a:xfrm>
            <a:off x="330425" y="4600200"/>
            <a:ext cx="5617200" cy="4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Screenshot of </a:t>
            </a:r>
            <a:r>
              <a:rPr i="1" lang="en" sz="1100" u="sng">
                <a:solidFill>
                  <a:schemeClr val="accent5"/>
                </a:solidFill>
                <a:latin typeface="Inter"/>
                <a:ea typeface="Inter"/>
                <a:cs typeface="Inter"/>
                <a:sym typeface="Inter"/>
                <a:hlinkClick r:id="rId4">
                  <a:extLst>
                    <a:ext uri="{A12FA001-AC4F-418D-AE19-62706E023703}">
                      <ahyp:hlinkClr val="tx"/>
                    </a:ext>
                  </a:extLst>
                </a:hlinkClick>
              </a:rPr>
              <a:t>a complaint filed by DCFS staff member</a:t>
            </a:r>
            <a:r>
              <a:rPr i="1" lang="en" sz="1100">
                <a:solidFill>
                  <a:schemeClr val="dk1"/>
                </a:solidFill>
                <a:latin typeface="Inter"/>
                <a:ea typeface="Inter"/>
                <a:cs typeface="Inter"/>
                <a:sym typeface="Inter"/>
              </a:rPr>
              <a:t> over the premature closure of a missing person report for a youth in care</a:t>
            </a:r>
            <a:endParaRPr i="1" sz="1100">
              <a:solidFill>
                <a:schemeClr val="dk1"/>
              </a:solidFill>
              <a:latin typeface="Inter"/>
              <a:ea typeface="Inter"/>
              <a:cs typeface="Inter"/>
              <a:sym typeface="Inter"/>
            </a:endParaRPr>
          </a:p>
          <a:p>
            <a:pPr indent="0" lvl="0" marL="0" rtl="0" algn="l">
              <a:spcBef>
                <a:spcPts val="0"/>
              </a:spcBef>
              <a:spcAft>
                <a:spcPts val="0"/>
              </a:spcAft>
              <a:buNone/>
            </a:pPr>
            <a:r>
              <a:t/>
            </a:r>
            <a:endParaRPr i="1" sz="1100">
              <a:solidFill>
                <a:schemeClr val="dk1"/>
              </a:solidFill>
              <a:latin typeface="Inter"/>
              <a:ea typeface="Inter"/>
              <a:cs typeface="Inter"/>
              <a:sym typeface="Inte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8"/>
          <p:cNvSpPr txBox="1"/>
          <p:nvPr>
            <p:ph type="title"/>
          </p:nvPr>
        </p:nvSpPr>
        <p:spPr>
          <a:xfrm>
            <a:off x="139900" y="69450"/>
            <a:ext cx="9491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20">
                <a:latin typeface="Staatliches"/>
                <a:ea typeface="Staatliches"/>
                <a:cs typeface="Staatliches"/>
                <a:sym typeface="Staatliches"/>
              </a:rPr>
              <a:t>Who is </a:t>
            </a:r>
            <a:r>
              <a:rPr b="1" lang="en" sz="4020">
                <a:solidFill>
                  <a:srgbClr val="F6A254"/>
                </a:solidFill>
                <a:latin typeface="Staatliches"/>
                <a:ea typeface="Staatliches"/>
                <a:cs typeface="Staatliches"/>
                <a:sym typeface="Staatliches"/>
              </a:rPr>
              <a:t>Most Impacted?</a:t>
            </a:r>
            <a:endParaRPr b="1" sz="4020">
              <a:solidFill>
                <a:srgbClr val="F6A254"/>
              </a:solidFill>
              <a:latin typeface="Staatliches"/>
              <a:ea typeface="Staatliches"/>
              <a:cs typeface="Staatliches"/>
              <a:sym typeface="Staatliches"/>
            </a:endParaRPr>
          </a:p>
          <a:p>
            <a:pPr indent="0" lvl="0" marL="0" rtl="0" algn="l">
              <a:spcBef>
                <a:spcPts val="0"/>
              </a:spcBef>
              <a:spcAft>
                <a:spcPts val="0"/>
              </a:spcAft>
              <a:buSzPts val="990"/>
              <a:buNone/>
            </a:pPr>
            <a:r>
              <a:rPr lang="en" sz="1520">
                <a:latin typeface="Inter SemiBold"/>
                <a:ea typeface="Inter SemiBold"/>
                <a:cs typeface="Inter SemiBold"/>
                <a:sym typeface="Inter SemiBold"/>
              </a:rPr>
              <a:t>Chicago Police Missing Persons Cases 2000-2021</a:t>
            </a:r>
            <a:endParaRPr sz="4020">
              <a:latin typeface="Inter SemiBold"/>
              <a:ea typeface="Inter SemiBold"/>
              <a:cs typeface="Inter SemiBold"/>
              <a:sym typeface="Inter SemiBold"/>
            </a:endParaRPr>
          </a:p>
        </p:txBody>
      </p:sp>
      <p:sp>
        <p:nvSpPr>
          <p:cNvPr id="363" name="Google Shape;363;p68"/>
          <p:cNvSpPr txBox="1"/>
          <p:nvPr/>
        </p:nvSpPr>
        <p:spPr>
          <a:xfrm>
            <a:off x="5302700" y="1175650"/>
            <a:ext cx="2682000" cy="32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364" name="Google Shape;364;p68"/>
          <p:cNvPicPr preferRelativeResize="0"/>
          <p:nvPr/>
        </p:nvPicPr>
        <p:blipFill>
          <a:blip r:embed="rId3">
            <a:alphaModFix/>
          </a:blip>
          <a:stretch>
            <a:fillRect/>
          </a:stretch>
        </p:blipFill>
        <p:spPr>
          <a:xfrm>
            <a:off x="2175425" y="1072050"/>
            <a:ext cx="2791124" cy="3744823"/>
          </a:xfrm>
          <a:prstGeom prst="rect">
            <a:avLst/>
          </a:prstGeom>
          <a:noFill/>
          <a:ln>
            <a:noFill/>
          </a:ln>
        </p:spPr>
      </p:pic>
      <p:pic>
        <p:nvPicPr>
          <p:cNvPr id="365" name="Google Shape;365;p68"/>
          <p:cNvPicPr preferRelativeResize="0"/>
          <p:nvPr/>
        </p:nvPicPr>
        <p:blipFill>
          <a:blip r:embed="rId4">
            <a:alphaModFix/>
          </a:blip>
          <a:stretch>
            <a:fillRect/>
          </a:stretch>
        </p:blipFill>
        <p:spPr>
          <a:xfrm>
            <a:off x="5302700" y="1084436"/>
            <a:ext cx="3535924" cy="3691014"/>
          </a:xfrm>
          <a:prstGeom prst="rect">
            <a:avLst/>
          </a:prstGeom>
          <a:noFill/>
          <a:ln>
            <a:noFill/>
          </a:ln>
        </p:spPr>
      </p:pic>
      <p:sp>
        <p:nvSpPr>
          <p:cNvPr id="366" name="Google Shape;366;p68"/>
          <p:cNvSpPr txBox="1"/>
          <p:nvPr/>
        </p:nvSpPr>
        <p:spPr>
          <a:xfrm>
            <a:off x="6700100" y="4816875"/>
            <a:ext cx="384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Inter"/>
                <a:ea typeface="Inter"/>
                <a:cs typeface="Inter"/>
                <a:sym typeface="Inter"/>
              </a:rPr>
              <a:t>Data Visualization by Aïcha Camara </a:t>
            </a:r>
            <a:endParaRPr i="1" sz="1000">
              <a:solidFill>
                <a:schemeClr val="dk1"/>
              </a:solidFill>
              <a:latin typeface="Inter"/>
              <a:ea typeface="Inter"/>
              <a:cs typeface="Inter"/>
              <a:sym typeface="Inter"/>
            </a:endParaRPr>
          </a:p>
        </p:txBody>
      </p:sp>
      <p:sp>
        <p:nvSpPr>
          <p:cNvPr id="367" name="Google Shape;367;p68"/>
          <p:cNvSpPr txBox="1"/>
          <p:nvPr/>
        </p:nvSpPr>
        <p:spPr>
          <a:xfrm>
            <a:off x="139900" y="2464675"/>
            <a:ext cx="1817700" cy="1708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chemeClr val="dk1"/>
                </a:solidFill>
                <a:latin typeface="Inter"/>
                <a:ea typeface="Inter"/>
                <a:cs typeface="Inter"/>
                <a:sym typeface="Inter"/>
              </a:rPr>
              <a:t>Black girls and women between the ages of 10 and 20 make up about </a:t>
            </a:r>
            <a:r>
              <a:rPr b="1" lang="en" sz="1100">
                <a:solidFill>
                  <a:srgbClr val="F6A254"/>
                </a:solidFill>
                <a:latin typeface="Inter"/>
                <a:ea typeface="Inter"/>
                <a:cs typeface="Inter"/>
                <a:sym typeface="Inter"/>
              </a:rPr>
              <a:t>30% of all missing person cases</a:t>
            </a:r>
            <a:r>
              <a:rPr lang="en" sz="1100">
                <a:solidFill>
                  <a:schemeClr val="dk1"/>
                </a:solidFill>
                <a:latin typeface="Inter"/>
                <a:ea typeface="Inter"/>
                <a:cs typeface="Inter"/>
                <a:sym typeface="Inter"/>
              </a:rPr>
              <a:t> in the city, according to police data, despite comprising only 2% of the city population as of 2020.</a:t>
            </a:r>
            <a:endParaRPr sz="1200">
              <a:solidFill>
                <a:schemeClr val="lt2"/>
              </a:solidFill>
              <a:latin typeface="Inter"/>
              <a:ea typeface="Inter"/>
              <a:cs typeface="Inter"/>
              <a:sym typeface="Inter"/>
            </a:endParaRPr>
          </a:p>
        </p:txBody>
      </p:sp>
      <p:sp>
        <p:nvSpPr>
          <p:cNvPr id="368" name="Google Shape;368;p68"/>
          <p:cNvSpPr txBox="1"/>
          <p:nvPr/>
        </p:nvSpPr>
        <p:spPr>
          <a:xfrm>
            <a:off x="139900" y="1369600"/>
            <a:ext cx="1817700" cy="1031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100">
                <a:solidFill>
                  <a:srgbClr val="F6A254"/>
                </a:solidFill>
                <a:latin typeface="Inter"/>
                <a:ea typeface="Inter"/>
                <a:cs typeface="Inter"/>
                <a:sym typeface="Inter"/>
              </a:rPr>
              <a:t>Black people make up nearly two-thirds of all missing persons cases in Chicago over the last 20 years.</a:t>
            </a:r>
            <a:endParaRPr b="1" sz="1100">
              <a:solidFill>
                <a:srgbClr val="F6A254"/>
              </a:solidFill>
              <a:latin typeface="Inter"/>
              <a:ea typeface="Inter"/>
              <a:cs typeface="Inter"/>
              <a:sym typeface="Int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9"/>
          <p:cNvSpPr txBox="1"/>
          <p:nvPr>
            <p:ph type="title"/>
          </p:nvPr>
        </p:nvSpPr>
        <p:spPr>
          <a:xfrm>
            <a:off x="-46950" y="163375"/>
            <a:ext cx="8962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00">
                <a:solidFill>
                  <a:srgbClr val="F6A254"/>
                </a:solidFill>
                <a:latin typeface="Staatliches"/>
                <a:ea typeface="Staatliches"/>
                <a:cs typeface="Staatliches"/>
                <a:sym typeface="Staatliches"/>
              </a:rPr>
              <a:t>Some Issues </a:t>
            </a:r>
            <a:r>
              <a:rPr b="1" lang="en" sz="3000">
                <a:latin typeface="Staatliches"/>
                <a:ea typeface="Staatliches"/>
                <a:cs typeface="Staatliches"/>
                <a:sym typeface="Staatliches"/>
              </a:rPr>
              <a:t>Connected to Chicago Missing Person Cases</a:t>
            </a:r>
            <a:endParaRPr b="1" sz="3000">
              <a:latin typeface="Staatliches"/>
              <a:ea typeface="Staatliches"/>
              <a:cs typeface="Staatliches"/>
              <a:sym typeface="Staatliches"/>
            </a:endParaRPr>
          </a:p>
        </p:txBody>
      </p:sp>
      <p:sp>
        <p:nvSpPr>
          <p:cNvPr id="374" name="Google Shape;374;p69"/>
          <p:cNvSpPr txBox="1"/>
          <p:nvPr/>
        </p:nvSpPr>
        <p:spPr>
          <a:xfrm>
            <a:off x="1224650" y="1298125"/>
            <a:ext cx="6159900" cy="30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endParaRPr>
          </a:p>
        </p:txBody>
      </p:sp>
      <p:sp>
        <p:nvSpPr>
          <p:cNvPr id="375" name="Google Shape;375;p69"/>
          <p:cNvSpPr txBox="1"/>
          <p:nvPr>
            <p:ph idx="1" type="body"/>
          </p:nvPr>
        </p:nvSpPr>
        <p:spPr>
          <a:xfrm>
            <a:off x="291900" y="860275"/>
            <a:ext cx="6159900" cy="25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6A254"/>
                </a:solidFill>
                <a:latin typeface="Inter"/>
                <a:ea typeface="Inter"/>
                <a:cs typeface="Inter"/>
                <a:sym typeface="Inter"/>
              </a:rPr>
              <a:t>Missingness</a:t>
            </a:r>
            <a:r>
              <a:rPr lang="en" sz="1200">
                <a:solidFill>
                  <a:schemeClr val="accent2"/>
                </a:solidFill>
                <a:latin typeface="Inter"/>
                <a:ea typeface="Inter"/>
                <a:cs typeface="Inter"/>
                <a:sym typeface="Inter"/>
              </a:rPr>
              <a:t> includes, but is not limited to: </a:t>
            </a:r>
            <a:endParaRPr sz="1200">
              <a:solidFill>
                <a:schemeClr val="accent2"/>
              </a:solidFill>
              <a:latin typeface="Inter"/>
              <a:ea typeface="Inter"/>
              <a:cs typeface="Inter"/>
              <a:sym typeface="Inter"/>
            </a:endParaRPr>
          </a:p>
          <a:p>
            <a:pPr indent="-304800" lvl="0" marL="457200" rtl="0" algn="l">
              <a:spcBef>
                <a:spcPts val="120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Gun violence</a:t>
            </a:r>
            <a:endParaRPr sz="1200">
              <a:solidFill>
                <a:schemeClr val="accent2"/>
              </a:solidFill>
              <a:latin typeface="Inter"/>
              <a:ea typeface="Inter"/>
              <a:cs typeface="Inter"/>
              <a:sym typeface="Inter"/>
            </a:endParaRPr>
          </a:p>
          <a:p>
            <a:pPr indent="-304800" lvl="0" marL="457200" rtl="0" algn="l">
              <a:spcBef>
                <a:spcPts val="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Intimate partner abuse</a:t>
            </a:r>
            <a:endParaRPr sz="1200">
              <a:solidFill>
                <a:schemeClr val="accent2"/>
              </a:solidFill>
              <a:latin typeface="Inter"/>
              <a:ea typeface="Inter"/>
              <a:cs typeface="Inter"/>
              <a:sym typeface="Inter"/>
            </a:endParaRPr>
          </a:p>
          <a:p>
            <a:pPr indent="-304800" lvl="0" marL="457200" rtl="0" algn="l">
              <a:spcBef>
                <a:spcPts val="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Custodial abduction </a:t>
            </a:r>
            <a:endParaRPr sz="1200">
              <a:solidFill>
                <a:schemeClr val="accent2"/>
              </a:solidFill>
              <a:latin typeface="Inter"/>
              <a:ea typeface="Inter"/>
              <a:cs typeface="Inter"/>
              <a:sym typeface="Inter"/>
            </a:endParaRPr>
          </a:p>
          <a:p>
            <a:pPr indent="-304800" lvl="0" marL="457200" rtl="0" algn="l">
              <a:spcBef>
                <a:spcPts val="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Substance use abuse</a:t>
            </a:r>
            <a:endParaRPr sz="1200">
              <a:solidFill>
                <a:schemeClr val="accent2"/>
              </a:solidFill>
              <a:latin typeface="Inter"/>
              <a:ea typeface="Inter"/>
              <a:cs typeface="Inter"/>
              <a:sym typeface="Inter"/>
            </a:endParaRPr>
          </a:p>
          <a:p>
            <a:pPr indent="-304800" lvl="0" marL="457200" rtl="0" algn="l">
              <a:spcBef>
                <a:spcPts val="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Human trafficking </a:t>
            </a:r>
            <a:endParaRPr sz="1200">
              <a:solidFill>
                <a:schemeClr val="accent2"/>
              </a:solidFill>
              <a:latin typeface="Inter"/>
              <a:ea typeface="Inter"/>
              <a:cs typeface="Inter"/>
              <a:sym typeface="Inter"/>
            </a:endParaRPr>
          </a:p>
          <a:p>
            <a:pPr indent="-304800" lvl="0" marL="457200" rtl="0" algn="l">
              <a:spcBef>
                <a:spcPts val="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Suicide</a:t>
            </a:r>
            <a:endParaRPr sz="1200">
              <a:solidFill>
                <a:schemeClr val="accent2"/>
              </a:solidFill>
              <a:latin typeface="Inter"/>
              <a:ea typeface="Inter"/>
              <a:cs typeface="Inter"/>
              <a:sym typeface="Inter"/>
            </a:endParaRPr>
          </a:p>
          <a:p>
            <a:pPr indent="-304800" lvl="0" marL="457200" rtl="0" algn="l">
              <a:spcBef>
                <a:spcPts val="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Sex work and the informal economy </a:t>
            </a:r>
            <a:endParaRPr sz="1200">
              <a:solidFill>
                <a:schemeClr val="accent2"/>
              </a:solidFill>
              <a:latin typeface="Inter"/>
              <a:ea typeface="Inter"/>
              <a:cs typeface="Inter"/>
              <a:sym typeface="Inter"/>
            </a:endParaRPr>
          </a:p>
          <a:p>
            <a:pPr indent="-304800" lvl="0" marL="457200" rtl="0" algn="l">
              <a:spcBef>
                <a:spcPts val="0"/>
              </a:spcBef>
              <a:spcAft>
                <a:spcPts val="0"/>
              </a:spcAft>
              <a:buClr>
                <a:schemeClr val="accent2"/>
              </a:buClr>
              <a:buSzPts val="1200"/>
              <a:buFont typeface="Inter"/>
              <a:buChar char="➔"/>
            </a:pPr>
            <a:r>
              <a:rPr lang="en" sz="1200">
                <a:solidFill>
                  <a:schemeClr val="accent2"/>
                </a:solidFill>
                <a:latin typeface="Inter"/>
                <a:ea typeface="Inter"/>
                <a:cs typeface="Inter"/>
                <a:sym typeface="Inter"/>
              </a:rPr>
              <a:t>Inadequate housing and lack of safe space for teens – issues related to structural racism that city officials perpetually struggle to solve</a:t>
            </a:r>
            <a:endParaRPr sz="1200">
              <a:solidFill>
                <a:schemeClr val="accent2"/>
              </a:solidFill>
              <a:latin typeface="Inter"/>
              <a:ea typeface="Inter"/>
              <a:cs typeface="Inter"/>
              <a:sym typeface="Inter"/>
            </a:endParaRPr>
          </a:p>
          <a:p>
            <a:pPr indent="0" lvl="0" marL="0" rtl="0" algn="l">
              <a:spcBef>
                <a:spcPts val="1200"/>
              </a:spcBef>
              <a:spcAft>
                <a:spcPts val="0"/>
              </a:spcAft>
              <a:buNone/>
            </a:pPr>
            <a:r>
              <a:t/>
            </a:r>
            <a:endParaRPr b="1" sz="1200">
              <a:solidFill>
                <a:srgbClr val="F6A254"/>
              </a:solidFill>
              <a:latin typeface="Inter"/>
              <a:ea typeface="Inter"/>
              <a:cs typeface="Inter"/>
              <a:sym typeface="Inter"/>
            </a:endParaRPr>
          </a:p>
        </p:txBody>
      </p:sp>
      <p:sp>
        <p:nvSpPr>
          <p:cNvPr id="376" name="Google Shape;376;p69"/>
          <p:cNvSpPr/>
          <p:nvPr/>
        </p:nvSpPr>
        <p:spPr>
          <a:xfrm>
            <a:off x="4992300" y="936475"/>
            <a:ext cx="3582300" cy="1481100"/>
          </a:xfrm>
          <a:prstGeom prst="wedgeRectCallout">
            <a:avLst>
              <a:gd fmla="val -20833" name="adj1"/>
              <a:gd fmla="val 62500" name="adj2"/>
            </a:avLst>
          </a:prstGeom>
          <a:solidFill>
            <a:schemeClr val="lt1"/>
          </a:solidFill>
          <a:ln cap="flat" cmpd="sng" w="19050">
            <a:solidFill>
              <a:srgbClr val="CFA978"/>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en" sz="1300">
                <a:solidFill>
                  <a:srgbClr val="F6A254"/>
                </a:solidFill>
                <a:latin typeface="Inter"/>
                <a:ea typeface="Inter"/>
                <a:cs typeface="Inter"/>
                <a:sym typeface="Inter"/>
              </a:rPr>
              <a:t>“The police failed me. Even though she’s dead, she’s gone, I don’t have no answers and that’s what hurts most of all” </a:t>
            </a:r>
            <a:br>
              <a:rPr b="1" lang="en" sz="1300">
                <a:solidFill>
                  <a:srgbClr val="F6A254"/>
                </a:solidFill>
                <a:latin typeface="Inter"/>
                <a:ea typeface="Inter"/>
                <a:cs typeface="Inter"/>
                <a:sym typeface="Inter"/>
              </a:rPr>
            </a:br>
            <a:endParaRPr b="1" sz="1300">
              <a:solidFill>
                <a:srgbClr val="F6A254"/>
              </a:solidFill>
              <a:latin typeface="Inter"/>
              <a:ea typeface="Inter"/>
              <a:cs typeface="Inter"/>
              <a:sym typeface="Inter"/>
            </a:endParaRPr>
          </a:p>
          <a:p>
            <a:pPr indent="0" lvl="0" marL="0" rtl="0" algn="ctr">
              <a:spcBef>
                <a:spcPts val="0"/>
              </a:spcBef>
              <a:spcAft>
                <a:spcPts val="0"/>
              </a:spcAft>
              <a:buNone/>
            </a:pPr>
            <a:r>
              <a:rPr i="1" lang="en" sz="1300">
                <a:solidFill>
                  <a:srgbClr val="F6A254"/>
                </a:solidFill>
                <a:latin typeface="Inter"/>
                <a:ea typeface="Inter"/>
                <a:cs typeface="Inter"/>
                <a:sym typeface="Inter"/>
              </a:rPr>
              <a:t>Tammy Pittman, mother of Shante Bohanan</a:t>
            </a:r>
            <a:endParaRPr i="1" sz="1000">
              <a:solidFill>
                <a:srgbClr val="F6A254"/>
              </a:solidFill>
              <a:latin typeface="Inter"/>
              <a:ea typeface="Inter"/>
              <a:cs typeface="Inter"/>
              <a:sym typeface="Inter"/>
            </a:endParaRPr>
          </a:p>
        </p:txBody>
      </p:sp>
      <p:sp>
        <p:nvSpPr>
          <p:cNvPr id="377" name="Google Shape;377;p69"/>
          <p:cNvSpPr txBox="1"/>
          <p:nvPr/>
        </p:nvSpPr>
        <p:spPr>
          <a:xfrm>
            <a:off x="333575" y="3433450"/>
            <a:ext cx="8407800" cy="1514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100">
                <a:solidFill>
                  <a:schemeClr val="dk1"/>
                </a:solidFill>
                <a:latin typeface="Inter"/>
                <a:ea typeface="Inter"/>
                <a:cs typeface="Inter"/>
                <a:sym typeface="Inter"/>
              </a:rPr>
              <a:t>Interviews with current and former police officers, national experts and researchers, along with dozens of anecdotes from impacted family members, </a:t>
            </a:r>
            <a:r>
              <a:rPr b="1" lang="en" sz="1100">
                <a:solidFill>
                  <a:srgbClr val="F6A254"/>
                </a:solidFill>
                <a:latin typeface="Inter"/>
                <a:ea typeface="Inter"/>
                <a:cs typeface="Inter"/>
                <a:sym typeface="Inter"/>
              </a:rPr>
              <a:t>reveal a pattern of neglect, incompetence and illegal behavior from police officers in missing person cases. </a:t>
            </a:r>
            <a:endParaRPr b="1" sz="1100">
              <a:solidFill>
                <a:srgbClr val="F6A254"/>
              </a:solidFill>
              <a:latin typeface="Inter"/>
              <a:ea typeface="Inter"/>
              <a:cs typeface="Inter"/>
              <a:sym typeface="Inter"/>
            </a:endParaRPr>
          </a:p>
          <a:p>
            <a:pPr indent="0" lvl="0" marL="0" rtl="0" algn="just">
              <a:lnSpc>
                <a:spcPct val="115000"/>
              </a:lnSpc>
              <a:spcBef>
                <a:spcPts val="0"/>
              </a:spcBef>
              <a:spcAft>
                <a:spcPts val="0"/>
              </a:spcAft>
              <a:buNone/>
            </a:pPr>
            <a:r>
              <a:t/>
            </a:r>
            <a:endParaRPr b="1" sz="1100">
              <a:solidFill>
                <a:srgbClr val="F6A254"/>
              </a:solidFill>
              <a:latin typeface="Inter"/>
              <a:ea typeface="Inter"/>
              <a:cs typeface="Inter"/>
              <a:sym typeface="Inter"/>
            </a:endParaRPr>
          </a:p>
          <a:p>
            <a:pPr indent="0" lvl="0" marL="0" rtl="0" algn="just">
              <a:spcBef>
                <a:spcPts val="0"/>
              </a:spcBef>
              <a:spcAft>
                <a:spcPts val="1200"/>
              </a:spcAft>
              <a:buNone/>
            </a:pPr>
            <a:r>
              <a:rPr lang="en" sz="1100">
                <a:solidFill>
                  <a:schemeClr val="dk1"/>
                </a:solidFill>
                <a:latin typeface="Inter"/>
                <a:ea typeface="Inter"/>
                <a:cs typeface="Inter"/>
                <a:sym typeface="Inter"/>
              </a:rPr>
              <a:t>Families of the missing say </a:t>
            </a:r>
            <a:r>
              <a:rPr b="1" lang="en" sz="1100">
                <a:solidFill>
                  <a:srgbClr val="F6A254"/>
                </a:solidFill>
                <a:latin typeface="Inter"/>
                <a:ea typeface="Inter"/>
                <a:cs typeface="Inter"/>
                <a:sym typeface="Inter"/>
              </a:rPr>
              <a:t>police officers are dismissive of their cases</a:t>
            </a:r>
            <a:r>
              <a:rPr lang="en" sz="1100">
                <a:solidFill>
                  <a:schemeClr val="dk1"/>
                </a:solidFill>
                <a:latin typeface="Inter"/>
                <a:ea typeface="Inter"/>
                <a:cs typeface="Inter"/>
                <a:sym typeface="Inter"/>
              </a:rPr>
              <a:t>, neglect their investigations and stigmatize their loved ones — including </a:t>
            </a:r>
            <a:r>
              <a:rPr b="1" lang="en" sz="1100">
                <a:solidFill>
                  <a:srgbClr val="F6A254"/>
                </a:solidFill>
                <a:latin typeface="Inter"/>
                <a:ea typeface="Inter"/>
                <a:cs typeface="Inter"/>
                <a:sym typeface="Inter"/>
              </a:rPr>
              <a:t>multiple cases where police declined to investigate</a:t>
            </a:r>
            <a:r>
              <a:rPr lang="en" sz="1100">
                <a:solidFill>
                  <a:schemeClr val="dk1"/>
                </a:solidFill>
                <a:latin typeface="Inter"/>
                <a:ea typeface="Inter"/>
                <a:cs typeface="Inter"/>
                <a:sym typeface="Inter"/>
              </a:rPr>
              <a:t> key leads or lost evidence, leaving families to conduct their own searches.</a:t>
            </a:r>
            <a:endParaRPr b="1" sz="1100">
              <a:solidFill>
                <a:srgbClr val="F6A254"/>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70"/>
          <p:cNvSpPr txBox="1"/>
          <p:nvPr>
            <p:ph type="title"/>
          </p:nvPr>
        </p:nvSpPr>
        <p:spPr>
          <a:xfrm>
            <a:off x="765750" y="56650"/>
            <a:ext cx="7612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20">
                <a:solidFill>
                  <a:srgbClr val="F6A254"/>
                </a:solidFill>
                <a:latin typeface="Staatliches"/>
                <a:ea typeface="Staatliches"/>
                <a:cs typeface="Staatliches"/>
                <a:sym typeface="Staatliches"/>
              </a:rPr>
              <a:t>Discrepancies</a:t>
            </a:r>
            <a:r>
              <a:rPr b="1" lang="en" sz="4020">
                <a:latin typeface="Staatliches"/>
                <a:ea typeface="Staatliches"/>
                <a:cs typeface="Staatliches"/>
                <a:sym typeface="Staatliches"/>
              </a:rPr>
              <a:t> in Chicago Police Data </a:t>
            </a:r>
            <a:endParaRPr b="1" sz="4020">
              <a:latin typeface="Staatliches"/>
              <a:ea typeface="Staatliches"/>
              <a:cs typeface="Staatliches"/>
              <a:sym typeface="Staatliches"/>
            </a:endParaRPr>
          </a:p>
        </p:txBody>
      </p:sp>
      <p:sp>
        <p:nvSpPr>
          <p:cNvPr id="383" name="Google Shape;383;p70"/>
          <p:cNvSpPr txBox="1"/>
          <p:nvPr>
            <p:ph idx="1" type="body"/>
          </p:nvPr>
        </p:nvSpPr>
        <p:spPr>
          <a:xfrm>
            <a:off x="138700" y="778575"/>
            <a:ext cx="3577800" cy="40278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en" sz="1100">
                <a:solidFill>
                  <a:srgbClr val="F6A254"/>
                </a:solidFill>
                <a:latin typeface="Inter"/>
                <a:ea typeface="Inter"/>
                <a:cs typeface="Inter"/>
                <a:sym typeface="Inter"/>
              </a:rPr>
              <a:t>Chicago police data should provide a window into whether police do or do not respond quickly to missing person cases. </a:t>
            </a:r>
            <a:br>
              <a:rPr lang="en" sz="1100">
                <a:solidFill>
                  <a:schemeClr val="dk1"/>
                </a:solidFill>
                <a:latin typeface="Inter"/>
                <a:ea typeface="Inter"/>
                <a:cs typeface="Inter"/>
                <a:sym typeface="Inter"/>
              </a:rPr>
            </a:br>
            <a:endParaRPr sz="1100">
              <a:solidFill>
                <a:schemeClr val="dk1"/>
              </a:solidFill>
              <a:latin typeface="Inter"/>
              <a:ea typeface="Inter"/>
              <a:cs typeface="Inter"/>
              <a:sym typeface="Inter"/>
            </a:endParaRPr>
          </a:p>
          <a:p>
            <a:pPr indent="0" lvl="0" marL="0" rtl="0" algn="just">
              <a:lnSpc>
                <a:spcPct val="100000"/>
              </a:lnSpc>
              <a:spcBef>
                <a:spcPts val="0"/>
              </a:spcBef>
              <a:spcAft>
                <a:spcPts val="0"/>
              </a:spcAft>
              <a:buNone/>
            </a:pPr>
            <a:r>
              <a:rPr lang="en" sz="1100">
                <a:solidFill>
                  <a:schemeClr val="dk1"/>
                </a:solidFill>
                <a:latin typeface="Inter"/>
                <a:ea typeface="Inter"/>
                <a:cs typeface="Inter"/>
                <a:sym typeface="Inter"/>
              </a:rPr>
              <a:t>However, police records obtained by City Bureau and the Invisible Institute show </a:t>
            </a:r>
            <a:r>
              <a:rPr b="1" lang="en" sz="1100">
                <a:solidFill>
                  <a:schemeClr val="dk1"/>
                </a:solidFill>
                <a:latin typeface="Inter"/>
                <a:ea typeface="Inter"/>
                <a:cs typeface="Inter"/>
                <a:sym typeface="Inter"/>
              </a:rPr>
              <a:t>enormous gaps,</a:t>
            </a:r>
            <a:r>
              <a:rPr lang="en" sz="1100">
                <a:solidFill>
                  <a:schemeClr val="dk1"/>
                </a:solidFill>
                <a:latin typeface="Inter"/>
                <a:ea typeface="Inter"/>
                <a:cs typeface="Inter"/>
                <a:sym typeface="Inter"/>
              </a:rPr>
              <a:t> not only in data points that are left blank, but</a:t>
            </a:r>
            <a:r>
              <a:rPr b="1" lang="en" sz="1100">
                <a:solidFill>
                  <a:schemeClr val="dk1"/>
                </a:solidFill>
                <a:latin typeface="Inter"/>
                <a:ea typeface="Inter"/>
                <a:cs typeface="Inter"/>
                <a:sym typeface="Inter"/>
              </a:rPr>
              <a:t> in the data that police do not even attempt to gather.</a:t>
            </a:r>
            <a:endParaRPr b="1" sz="1100">
              <a:solidFill>
                <a:schemeClr val="dk1"/>
              </a:solidFill>
              <a:latin typeface="Inter"/>
              <a:ea typeface="Inter"/>
              <a:cs typeface="Inter"/>
              <a:sym typeface="Inter"/>
            </a:endParaRPr>
          </a:p>
          <a:p>
            <a:pPr indent="0" lvl="0" marL="0" rtl="0" algn="just">
              <a:lnSpc>
                <a:spcPct val="100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00000"/>
              </a:lnSpc>
              <a:spcBef>
                <a:spcPts val="0"/>
              </a:spcBef>
              <a:spcAft>
                <a:spcPts val="0"/>
              </a:spcAft>
              <a:buNone/>
            </a:pPr>
            <a:r>
              <a:rPr lang="en" sz="1100">
                <a:solidFill>
                  <a:schemeClr val="dk1"/>
                </a:solidFill>
                <a:latin typeface="Inter"/>
                <a:ea typeface="Inter"/>
                <a:cs typeface="Inter"/>
                <a:sym typeface="Inter"/>
              </a:rPr>
              <a:t>After a person reports their loved one as missing, how long does it take for officers to show up for a preliminary investigation? How much time do officers spend on this investigation before they alert the Missing Persons section? Do these times vary based on race, sex, age and location? </a:t>
            </a:r>
            <a:r>
              <a:rPr b="1" lang="en" sz="1100">
                <a:solidFill>
                  <a:srgbClr val="F6A254"/>
                </a:solidFill>
                <a:latin typeface="Inter"/>
                <a:ea typeface="Inter"/>
                <a:cs typeface="Inter"/>
                <a:sym typeface="Inter"/>
              </a:rPr>
              <a:t>Currently the Chicago Police Department’s missing persons data makes it difficult to answer these questions definitively.</a:t>
            </a:r>
            <a:endParaRPr b="1" sz="1100">
              <a:solidFill>
                <a:srgbClr val="F6A254"/>
              </a:solidFill>
              <a:latin typeface="Inter"/>
              <a:ea typeface="Inter"/>
              <a:cs typeface="Inter"/>
              <a:sym typeface="Inter"/>
            </a:endParaRPr>
          </a:p>
          <a:p>
            <a:pPr indent="0" lvl="0" marL="457200" rtl="0" algn="just">
              <a:lnSpc>
                <a:spcPct val="100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00000"/>
              </a:lnSpc>
              <a:spcBef>
                <a:spcPts val="0"/>
              </a:spcBef>
              <a:spcAft>
                <a:spcPts val="0"/>
              </a:spcAft>
              <a:buNone/>
            </a:pPr>
            <a:r>
              <a:rPr lang="en" sz="1100">
                <a:solidFill>
                  <a:schemeClr val="dk1"/>
                </a:solidFill>
                <a:latin typeface="Inter"/>
                <a:ea typeface="Inter"/>
                <a:cs typeface="Inter"/>
                <a:sym typeface="Inter"/>
              </a:rPr>
              <a:t>We found 11 cases which were marked as closed non-criminal even though they were associated with a homicide – including two cases where chicago police noted the missing had returned home safely, however, the individuals were murdered. </a:t>
            </a:r>
            <a:endParaRPr sz="1100">
              <a:latin typeface="Inter"/>
              <a:ea typeface="Inter"/>
              <a:cs typeface="Inter"/>
              <a:sym typeface="Inter"/>
            </a:endParaRPr>
          </a:p>
          <a:p>
            <a:pPr indent="0" lvl="0" marL="0" rtl="0" algn="l">
              <a:spcBef>
                <a:spcPts val="0"/>
              </a:spcBef>
              <a:spcAft>
                <a:spcPts val="1200"/>
              </a:spcAft>
              <a:buNone/>
            </a:pPr>
            <a:r>
              <a:t/>
            </a:r>
            <a:endParaRPr sz="1100">
              <a:latin typeface="Inter"/>
              <a:ea typeface="Inter"/>
              <a:cs typeface="Inter"/>
              <a:sym typeface="Inter"/>
            </a:endParaRPr>
          </a:p>
        </p:txBody>
      </p:sp>
      <p:sp>
        <p:nvSpPr>
          <p:cNvPr id="384" name="Google Shape;384;p70"/>
          <p:cNvSpPr txBox="1"/>
          <p:nvPr/>
        </p:nvSpPr>
        <p:spPr>
          <a:xfrm>
            <a:off x="5211825" y="1336450"/>
            <a:ext cx="1922400" cy="19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385" name="Google Shape;385;p70"/>
          <p:cNvPicPr preferRelativeResize="0"/>
          <p:nvPr/>
        </p:nvPicPr>
        <p:blipFill>
          <a:blip r:embed="rId3">
            <a:alphaModFix/>
          </a:blip>
          <a:stretch>
            <a:fillRect/>
          </a:stretch>
        </p:blipFill>
        <p:spPr>
          <a:xfrm>
            <a:off x="3931575" y="1068650"/>
            <a:ext cx="5155100" cy="3314176"/>
          </a:xfrm>
          <a:prstGeom prst="rect">
            <a:avLst/>
          </a:prstGeom>
          <a:noFill/>
          <a:ln>
            <a:noFill/>
          </a:ln>
        </p:spPr>
      </p:pic>
      <p:sp>
        <p:nvSpPr>
          <p:cNvPr id="386" name="Google Shape;386;p70"/>
          <p:cNvSpPr txBox="1"/>
          <p:nvPr/>
        </p:nvSpPr>
        <p:spPr>
          <a:xfrm>
            <a:off x="5255275" y="4452375"/>
            <a:ext cx="3842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Data Analysis and Visualization by Trina Reynolds-Tyler</a:t>
            </a:r>
            <a:endParaRPr i="1" sz="1100">
              <a:solidFill>
                <a:schemeClr val="dk1"/>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71"/>
          <p:cNvSpPr txBox="1"/>
          <p:nvPr>
            <p:ph type="title"/>
          </p:nvPr>
        </p:nvSpPr>
        <p:spPr>
          <a:xfrm>
            <a:off x="311700" y="649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20">
                <a:solidFill>
                  <a:srgbClr val="F6A254"/>
                </a:solidFill>
                <a:latin typeface="Staatliches"/>
                <a:ea typeface="Staatliches"/>
                <a:cs typeface="Staatliches"/>
                <a:sym typeface="Staatliches"/>
              </a:rPr>
              <a:t>Premature</a:t>
            </a:r>
            <a:r>
              <a:rPr b="1" lang="en" sz="4020">
                <a:latin typeface="Staatliches"/>
                <a:ea typeface="Staatliches"/>
                <a:cs typeface="Staatliches"/>
                <a:sym typeface="Staatliches"/>
              </a:rPr>
              <a:t> closure</a:t>
            </a:r>
            <a:endParaRPr b="1" sz="4020">
              <a:latin typeface="Staatliches"/>
              <a:ea typeface="Staatliches"/>
              <a:cs typeface="Staatliches"/>
              <a:sym typeface="Staatliches"/>
            </a:endParaRPr>
          </a:p>
        </p:txBody>
      </p:sp>
      <p:sp>
        <p:nvSpPr>
          <p:cNvPr id="392" name="Google Shape;392;p71"/>
          <p:cNvSpPr txBox="1"/>
          <p:nvPr/>
        </p:nvSpPr>
        <p:spPr>
          <a:xfrm>
            <a:off x="4185075" y="871700"/>
            <a:ext cx="4770000" cy="340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100">
                <a:solidFill>
                  <a:schemeClr val="dk1"/>
                </a:solidFill>
                <a:latin typeface="Inter"/>
                <a:ea typeface="Inter"/>
                <a:cs typeface="Inter"/>
                <a:sym typeface="Inter"/>
              </a:rPr>
              <a:t>In 2002, when Chavanna Prather, a 17-year-old Chicago Public School student at Hyde Park Academy, didn’t come home from work, her mother reported her missing. A tall and athletic Black girl with a bob, she was three months pregnant and last seen leaving her shift at a South Side McDonalds with an older male manager.</a:t>
            </a:r>
            <a:endParaRPr sz="1100">
              <a:solidFill>
                <a:schemeClr val="dk1"/>
              </a:solidFill>
              <a:latin typeface="Inter"/>
              <a:ea typeface="Inter"/>
              <a:cs typeface="Inter"/>
              <a:sym typeface="Inter"/>
            </a:endParaRPr>
          </a:p>
          <a:p>
            <a:pPr indent="0" lvl="0" marL="457200" rtl="0" algn="just">
              <a:lnSpc>
                <a:spcPct val="115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15000"/>
              </a:lnSpc>
              <a:spcBef>
                <a:spcPts val="0"/>
              </a:spcBef>
              <a:spcAft>
                <a:spcPts val="0"/>
              </a:spcAft>
              <a:buNone/>
            </a:pPr>
            <a:r>
              <a:rPr b="1" lang="en" sz="1100">
                <a:solidFill>
                  <a:srgbClr val="F6A254"/>
                </a:solidFill>
                <a:latin typeface="Inter"/>
                <a:ea typeface="Inter"/>
                <a:cs typeface="Inter"/>
                <a:sym typeface="Inter"/>
              </a:rPr>
              <a:t>Two days later, </a:t>
            </a:r>
            <a:r>
              <a:rPr lang="en" sz="1100" u="sng">
                <a:solidFill>
                  <a:schemeClr val="hlink"/>
                </a:solidFill>
                <a:latin typeface="Inter"/>
                <a:ea typeface="Inter"/>
                <a:cs typeface="Inter"/>
                <a:sym typeface="Inter"/>
                <a:hlinkClick r:id="rId3"/>
              </a:rPr>
              <a:t>the police officer assigned to her case closed it</a:t>
            </a:r>
            <a:r>
              <a:rPr b="1" lang="en" sz="1100">
                <a:solidFill>
                  <a:schemeClr val="dk1"/>
                </a:solidFill>
                <a:latin typeface="Inter"/>
                <a:ea typeface="Inter"/>
                <a:cs typeface="Inter"/>
                <a:sym typeface="Inter"/>
              </a:rPr>
              <a:t>, claiming that he spoke with her mom and she had been located. </a:t>
            </a:r>
            <a:r>
              <a:rPr lang="en" sz="1100">
                <a:solidFill>
                  <a:schemeClr val="dk1"/>
                </a:solidFill>
                <a:latin typeface="Inter"/>
                <a:ea typeface="Inter"/>
                <a:cs typeface="Inter"/>
                <a:sym typeface="Inter"/>
              </a:rPr>
              <a:t>The officer wrote in the closing notes: “Victim/Offender: No.” </a:t>
            </a:r>
            <a:endParaRPr sz="1100">
              <a:solidFill>
                <a:schemeClr val="dk1"/>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15000"/>
              </a:lnSpc>
              <a:spcBef>
                <a:spcPts val="0"/>
              </a:spcBef>
              <a:spcAft>
                <a:spcPts val="0"/>
              </a:spcAft>
              <a:buNone/>
            </a:pPr>
            <a:r>
              <a:rPr b="1" lang="en" sz="1100">
                <a:solidFill>
                  <a:srgbClr val="F6A254"/>
                </a:solidFill>
                <a:latin typeface="Inter"/>
                <a:ea typeface="Inter"/>
                <a:cs typeface="Inter"/>
                <a:sym typeface="Inter"/>
              </a:rPr>
              <a:t>Two hours after that,</a:t>
            </a:r>
            <a:r>
              <a:rPr lang="en" sz="1100">
                <a:solidFill>
                  <a:schemeClr val="dk1"/>
                </a:solidFill>
                <a:latin typeface="Inter"/>
                <a:ea typeface="Inter"/>
                <a:cs typeface="Inter"/>
                <a:sym typeface="Inter"/>
              </a:rPr>
              <a:t> she was found strangled, stabbed and shot, still wearing her work uniform, face down in a South Side swamp. Moss had begun to grow on her body; </a:t>
            </a:r>
            <a:r>
              <a:rPr b="1" lang="en" sz="1100">
                <a:solidFill>
                  <a:schemeClr val="dk1"/>
                </a:solidFill>
                <a:latin typeface="Inter"/>
                <a:ea typeface="Inter"/>
                <a:cs typeface="Inter"/>
                <a:sym typeface="Inter"/>
              </a:rPr>
              <a:t>a police document stated she had likely been there</a:t>
            </a:r>
            <a:r>
              <a:rPr b="1" lang="en" sz="1100">
                <a:solidFill>
                  <a:srgbClr val="F6A254"/>
                </a:solidFill>
                <a:latin typeface="Inter"/>
                <a:ea typeface="Inter"/>
                <a:cs typeface="Inter"/>
                <a:sym typeface="Inter"/>
              </a:rPr>
              <a:t> for days.</a:t>
            </a:r>
            <a:endParaRPr b="1" sz="1100">
              <a:solidFill>
                <a:srgbClr val="F6A254"/>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15000"/>
              </a:lnSpc>
              <a:spcBef>
                <a:spcPts val="0"/>
              </a:spcBef>
              <a:spcAft>
                <a:spcPts val="0"/>
              </a:spcAft>
              <a:buNone/>
            </a:pPr>
            <a:r>
              <a:rPr lang="en" sz="1100">
                <a:solidFill>
                  <a:schemeClr val="dk1"/>
                </a:solidFill>
                <a:latin typeface="Inter"/>
                <a:ea typeface="Inter"/>
                <a:cs typeface="Inter"/>
                <a:sym typeface="Inter"/>
              </a:rPr>
              <a:t>Police then began a death investigation, and later arrested the store manager for her murder.</a:t>
            </a:r>
            <a:r>
              <a:rPr b="1" lang="en" sz="1100">
                <a:solidFill>
                  <a:srgbClr val="F6A254"/>
                </a:solidFill>
                <a:latin typeface="Inter"/>
                <a:ea typeface="Inter"/>
                <a:cs typeface="Inter"/>
                <a:sym typeface="Inter"/>
              </a:rPr>
              <a:t> </a:t>
            </a:r>
            <a:endParaRPr b="1" sz="1100">
              <a:solidFill>
                <a:srgbClr val="F6A254"/>
              </a:solidFill>
              <a:latin typeface="Inter"/>
              <a:ea typeface="Inter"/>
              <a:cs typeface="Inter"/>
              <a:sym typeface="Inter"/>
            </a:endParaRPr>
          </a:p>
        </p:txBody>
      </p:sp>
      <p:pic>
        <p:nvPicPr>
          <p:cNvPr id="393" name="Google Shape;393;p71"/>
          <p:cNvPicPr preferRelativeResize="0"/>
          <p:nvPr/>
        </p:nvPicPr>
        <p:blipFill>
          <a:blip r:embed="rId4">
            <a:alphaModFix/>
          </a:blip>
          <a:stretch>
            <a:fillRect/>
          </a:stretch>
        </p:blipFill>
        <p:spPr>
          <a:xfrm>
            <a:off x="162100" y="1157638"/>
            <a:ext cx="3856199" cy="2828224"/>
          </a:xfrm>
          <a:prstGeom prst="rect">
            <a:avLst/>
          </a:prstGeom>
          <a:noFill/>
          <a:ln>
            <a:noFill/>
          </a:ln>
        </p:spPr>
      </p:pic>
      <p:sp>
        <p:nvSpPr>
          <p:cNvPr id="394" name="Google Shape;394;p71"/>
          <p:cNvSpPr txBox="1"/>
          <p:nvPr/>
        </p:nvSpPr>
        <p:spPr>
          <a:xfrm>
            <a:off x="443850" y="4403000"/>
            <a:ext cx="8256300" cy="54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en" sz="1100">
                <a:solidFill>
                  <a:srgbClr val="F6A254"/>
                </a:solidFill>
                <a:latin typeface="Inter"/>
                <a:ea typeface="Inter"/>
                <a:cs typeface="Inter"/>
                <a:sym typeface="Inter"/>
              </a:rPr>
              <a:t>But her missing persons case was never tied to the homicide—it joined that 99.8% of missing persons cases in the last 20 years that Chicago Police classified as closed and not related to any crime.</a:t>
            </a:r>
            <a:endParaRPr b="1" sz="1100">
              <a:solidFill>
                <a:srgbClr val="F6A254"/>
              </a:solidFill>
              <a:latin typeface="Inter"/>
              <a:ea typeface="Inter"/>
              <a:cs typeface="Inter"/>
              <a:sym typeface="Inte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72"/>
          <p:cNvSpPr txBox="1"/>
          <p:nvPr>
            <p:ph idx="1" type="body"/>
          </p:nvPr>
        </p:nvSpPr>
        <p:spPr>
          <a:xfrm>
            <a:off x="2304075" y="4206875"/>
            <a:ext cx="5003700" cy="113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300">
                <a:solidFill>
                  <a:schemeClr val="dk1"/>
                </a:solidFill>
                <a:latin typeface="Inter"/>
                <a:ea typeface="Inter"/>
                <a:cs typeface="Inter"/>
                <a:sym typeface="Inter"/>
              </a:rPr>
              <a:t>Medical Examiner Death Data</a:t>
            </a:r>
            <a:endParaRPr b="1" sz="2300">
              <a:solidFill>
                <a:schemeClr val="dk1"/>
              </a:solidFill>
              <a:latin typeface="Inter"/>
              <a:ea typeface="Inter"/>
              <a:cs typeface="Inter"/>
              <a:sym typeface="Inter"/>
            </a:endParaRPr>
          </a:p>
        </p:txBody>
      </p:sp>
      <p:sp>
        <p:nvSpPr>
          <p:cNvPr id="400" name="Google Shape;400;p72"/>
          <p:cNvSpPr txBox="1"/>
          <p:nvPr>
            <p:ph idx="1" type="body"/>
          </p:nvPr>
        </p:nvSpPr>
        <p:spPr>
          <a:xfrm>
            <a:off x="1970500" y="1016450"/>
            <a:ext cx="6881400" cy="915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300">
                <a:solidFill>
                  <a:schemeClr val="dk1"/>
                </a:solidFill>
                <a:latin typeface="Inter"/>
                <a:ea typeface="Inter"/>
                <a:cs typeface="Inter"/>
                <a:sym typeface="Inter"/>
              </a:rPr>
              <a:t>Chicago Police Missing Persons Data </a:t>
            </a:r>
            <a:endParaRPr b="1" sz="2300">
              <a:solidFill>
                <a:schemeClr val="dk1"/>
              </a:solidFill>
              <a:latin typeface="Inter"/>
              <a:ea typeface="Inter"/>
              <a:cs typeface="Inter"/>
              <a:sym typeface="Inter"/>
            </a:endParaRPr>
          </a:p>
        </p:txBody>
      </p:sp>
      <p:sp>
        <p:nvSpPr>
          <p:cNvPr id="401" name="Google Shape;401;p72"/>
          <p:cNvSpPr txBox="1"/>
          <p:nvPr>
            <p:ph idx="1" type="body"/>
          </p:nvPr>
        </p:nvSpPr>
        <p:spPr>
          <a:xfrm>
            <a:off x="1264525" y="3105850"/>
            <a:ext cx="7323600" cy="113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300">
                <a:solidFill>
                  <a:schemeClr val="dk1"/>
                </a:solidFill>
                <a:latin typeface="Inter"/>
                <a:ea typeface="Inter"/>
                <a:cs typeface="Inter"/>
                <a:sym typeface="Inter"/>
              </a:rPr>
              <a:t>Cook County </a:t>
            </a:r>
            <a:r>
              <a:rPr b="1" lang="en" sz="2300">
                <a:solidFill>
                  <a:schemeClr val="dk1"/>
                </a:solidFill>
                <a:latin typeface="Inter"/>
                <a:ea typeface="Inter"/>
                <a:cs typeface="Inter"/>
                <a:sym typeface="Inter"/>
              </a:rPr>
              <a:t>Sheriff's</a:t>
            </a:r>
            <a:r>
              <a:rPr b="1" lang="en" sz="2300">
                <a:solidFill>
                  <a:schemeClr val="dk1"/>
                </a:solidFill>
                <a:latin typeface="Inter"/>
                <a:ea typeface="Inter"/>
                <a:cs typeface="Inter"/>
                <a:sym typeface="Inter"/>
              </a:rPr>
              <a:t> Missing Persons Project</a:t>
            </a:r>
            <a:endParaRPr b="1" sz="2300">
              <a:solidFill>
                <a:schemeClr val="dk1"/>
              </a:solidFill>
              <a:latin typeface="Inter"/>
              <a:ea typeface="Inter"/>
              <a:cs typeface="Inter"/>
              <a:sym typeface="Inter"/>
            </a:endParaRPr>
          </a:p>
        </p:txBody>
      </p:sp>
      <p:sp>
        <p:nvSpPr>
          <p:cNvPr id="402" name="Google Shape;402;p72"/>
          <p:cNvSpPr txBox="1"/>
          <p:nvPr>
            <p:ph idx="1" type="body"/>
          </p:nvPr>
        </p:nvSpPr>
        <p:spPr>
          <a:xfrm>
            <a:off x="2098525" y="2020650"/>
            <a:ext cx="6322800" cy="996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200">
                <a:solidFill>
                  <a:schemeClr val="dk1"/>
                </a:solidFill>
                <a:latin typeface="Inter"/>
                <a:ea typeface="Inter"/>
                <a:cs typeface="Inter"/>
                <a:sym typeface="Inter"/>
              </a:rPr>
              <a:t>Reported Crime and OEMC Data </a:t>
            </a:r>
            <a:endParaRPr b="1" sz="2200">
              <a:solidFill>
                <a:schemeClr val="dk1"/>
              </a:solidFill>
              <a:latin typeface="Inter"/>
              <a:ea typeface="Inter"/>
              <a:cs typeface="Inter"/>
              <a:sym typeface="Inter"/>
            </a:endParaRPr>
          </a:p>
        </p:txBody>
      </p:sp>
      <p:sp>
        <p:nvSpPr>
          <p:cNvPr id="403" name="Google Shape;403;p72"/>
          <p:cNvSpPr txBox="1"/>
          <p:nvPr/>
        </p:nvSpPr>
        <p:spPr>
          <a:xfrm>
            <a:off x="354100" y="124150"/>
            <a:ext cx="8331900" cy="80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20">
                <a:solidFill>
                  <a:srgbClr val="F6A254"/>
                </a:solidFill>
                <a:latin typeface="Staatliches"/>
                <a:ea typeface="Staatliches"/>
                <a:cs typeface="Staatliches"/>
                <a:sym typeface="Staatliches"/>
              </a:rPr>
              <a:t>data</a:t>
            </a:r>
            <a:r>
              <a:rPr b="1" lang="en" sz="4020">
                <a:solidFill>
                  <a:schemeClr val="dk1"/>
                </a:solidFill>
                <a:latin typeface="Staatliches"/>
                <a:ea typeface="Staatliches"/>
                <a:cs typeface="Staatliches"/>
                <a:sym typeface="Staatliches"/>
              </a:rPr>
              <a:t> </a:t>
            </a:r>
            <a:endParaRPr b="1" sz="4020">
              <a:solidFill>
                <a:schemeClr val="dk1"/>
              </a:solidFill>
              <a:latin typeface="Staatliches"/>
              <a:ea typeface="Staatliches"/>
              <a:cs typeface="Staatliches"/>
              <a:sym typeface="Staatliche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3"/>
          <p:cNvSpPr txBox="1"/>
          <p:nvPr>
            <p:ph type="title"/>
          </p:nvPr>
        </p:nvSpPr>
        <p:spPr>
          <a:xfrm>
            <a:off x="3319050" y="80950"/>
            <a:ext cx="5583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120">
                <a:solidFill>
                  <a:srgbClr val="F6A254"/>
                </a:solidFill>
                <a:latin typeface="Staatliches"/>
                <a:ea typeface="Staatliches"/>
                <a:cs typeface="Staatliches"/>
                <a:sym typeface="Staatliches"/>
              </a:rPr>
              <a:t>Discrepancies</a:t>
            </a:r>
            <a:r>
              <a:rPr b="1" lang="en" sz="4120">
                <a:latin typeface="Staatliches"/>
                <a:ea typeface="Staatliches"/>
                <a:cs typeface="Staatliches"/>
                <a:sym typeface="Staatliches"/>
              </a:rPr>
              <a:t> in the Data  </a:t>
            </a:r>
            <a:endParaRPr b="1" sz="4120">
              <a:latin typeface="Staatliches"/>
              <a:ea typeface="Staatliches"/>
              <a:cs typeface="Staatliches"/>
              <a:sym typeface="Staatliches"/>
            </a:endParaRPr>
          </a:p>
        </p:txBody>
      </p:sp>
      <p:pic>
        <p:nvPicPr>
          <p:cNvPr id="409" name="Google Shape;409;p73"/>
          <p:cNvPicPr preferRelativeResize="0"/>
          <p:nvPr/>
        </p:nvPicPr>
        <p:blipFill>
          <a:blip r:embed="rId3">
            <a:alphaModFix/>
          </a:blip>
          <a:stretch>
            <a:fillRect/>
          </a:stretch>
        </p:blipFill>
        <p:spPr>
          <a:xfrm>
            <a:off x="333200" y="447000"/>
            <a:ext cx="2893200" cy="4249500"/>
          </a:xfrm>
          <a:prstGeom prst="rect">
            <a:avLst/>
          </a:prstGeom>
          <a:noFill/>
          <a:ln>
            <a:noFill/>
          </a:ln>
        </p:spPr>
      </p:pic>
      <p:sp>
        <p:nvSpPr>
          <p:cNvPr id="410" name="Google Shape;410;p73"/>
          <p:cNvSpPr txBox="1"/>
          <p:nvPr/>
        </p:nvSpPr>
        <p:spPr>
          <a:xfrm>
            <a:off x="3497925" y="903700"/>
            <a:ext cx="5263800" cy="3843900"/>
          </a:xfrm>
          <a:prstGeom prst="rect">
            <a:avLst/>
          </a:prstGeom>
          <a:noFill/>
          <a:ln>
            <a:noFill/>
          </a:ln>
        </p:spPr>
        <p:txBody>
          <a:bodyPr anchorCtr="0" anchor="t" bIns="91425" lIns="91425" spcFirstLastPara="1" rIns="91425" wrap="square" tIns="91425">
            <a:noAutofit/>
          </a:bodyPr>
          <a:lstStyle/>
          <a:p>
            <a:pPr indent="0" lvl="0" marL="0" rtl="0" algn="just">
              <a:lnSpc>
                <a:spcPct val="120000"/>
              </a:lnSpc>
              <a:spcBef>
                <a:spcPts val="0"/>
              </a:spcBef>
              <a:spcAft>
                <a:spcPts val="0"/>
              </a:spcAft>
              <a:buNone/>
            </a:pPr>
            <a:r>
              <a:rPr lang="en" sz="1100">
                <a:solidFill>
                  <a:schemeClr val="dk1"/>
                </a:solidFill>
                <a:latin typeface="Inter"/>
                <a:ea typeface="Inter"/>
                <a:cs typeface="Inter"/>
                <a:sym typeface="Inter"/>
              </a:rPr>
              <a:t>In the case of 61-year-old Linzene Franklin, who was reported missing in 2011, </a:t>
            </a:r>
            <a:r>
              <a:rPr b="1" lang="en" sz="1100">
                <a:solidFill>
                  <a:schemeClr val="dk1"/>
                </a:solidFill>
                <a:latin typeface="Inter"/>
                <a:ea typeface="Inter"/>
                <a:cs typeface="Inter"/>
                <a:sym typeface="Inter"/>
              </a:rPr>
              <a:t>a detective claimed in a 2014 Chicago police report that she had returned home without incident. </a:t>
            </a:r>
            <a:endParaRPr b="1" sz="1100">
              <a:solidFill>
                <a:schemeClr val="dk1"/>
              </a:solidFill>
              <a:latin typeface="Inter"/>
              <a:ea typeface="Inter"/>
              <a:cs typeface="Inter"/>
              <a:sym typeface="Inter"/>
            </a:endParaRPr>
          </a:p>
          <a:p>
            <a:pPr indent="0" lvl="0" marL="0" rtl="0" algn="just">
              <a:lnSpc>
                <a:spcPct val="120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20000"/>
              </a:lnSpc>
              <a:spcBef>
                <a:spcPts val="0"/>
              </a:spcBef>
              <a:spcAft>
                <a:spcPts val="0"/>
              </a:spcAft>
              <a:buNone/>
            </a:pPr>
            <a:r>
              <a:rPr b="1" lang="en" sz="1100">
                <a:solidFill>
                  <a:srgbClr val="F6A254"/>
                </a:solidFill>
                <a:latin typeface="Inter"/>
                <a:ea typeface="Inter"/>
                <a:cs typeface="Inter"/>
                <a:sym typeface="Inter"/>
              </a:rPr>
              <a:t>In reality, Franklin died of a heart attack at a north side bus stop in 2013 and was later buried as an unidentified person.</a:t>
            </a:r>
            <a:r>
              <a:rPr lang="en" sz="1100">
                <a:solidFill>
                  <a:schemeClr val="dk1"/>
                </a:solidFill>
                <a:latin typeface="Inter"/>
                <a:ea typeface="Inter"/>
                <a:cs typeface="Inter"/>
                <a:sym typeface="Inter"/>
              </a:rPr>
              <a:t> Her body remained in a south side Roman Catholic cemetery for nine years before Cook County police connected the two cases and alerted Franklin’s family. </a:t>
            </a:r>
            <a:r>
              <a:rPr b="1" lang="en" sz="1100">
                <a:solidFill>
                  <a:schemeClr val="dk1"/>
                </a:solidFill>
                <a:latin typeface="Inter"/>
                <a:ea typeface="Inter"/>
                <a:cs typeface="Inter"/>
                <a:sym typeface="Inter"/>
              </a:rPr>
              <a:t>Franklin’s daughter told Cook County police she hadn’t seen her mother since 2011.</a:t>
            </a:r>
            <a:endParaRPr b="1" sz="1100">
              <a:solidFill>
                <a:schemeClr val="dk1"/>
              </a:solidFill>
              <a:latin typeface="Inter"/>
              <a:ea typeface="Inter"/>
              <a:cs typeface="Inter"/>
              <a:sym typeface="Inter"/>
            </a:endParaRPr>
          </a:p>
          <a:p>
            <a:pPr indent="0" lvl="0" marL="0" rtl="0" algn="just">
              <a:lnSpc>
                <a:spcPct val="120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20000"/>
              </a:lnSpc>
              <a:spcBef>
                <a:spcPts val="0"/>
              </a:spcBef>
              <a:spcAft>
                <a:spcPts val="0"/>
              </a:spcAft>
              <a:buNone/>
            </a:pPr>
            <a:r>
              <a:rPr lang="en" sz="1100">
                <a:solidFill>
                  <a:schemeClr val="dk1"/>
                </a:solidFill>
                <a:latin typeface="Inter"/>
                <a:ea typeface="Inter"/>
                <a:cs typeface="Inter"/>
                <a:sym typeface="Inter"/>
              </a:rPr>
              <a:t>The Cook County Sheriff’s Office’s Missing Persons Project closed Linzene Franklin’s case in 2022 after successfully matching Franklin’s DNA with a family member’s. </a:t>
            </a:r>
            <a:r>
              <a:rPr b="1" lang="en" sz="1100">
                <a:solidFill>
                  <a:srgbClr val="F6A254"/>
                </a:solidFill>
                <a:latin typeface="Inter"/>
                <a:ea typeface="Inter"/>
                <a:cs typeface="Inter"/>
                <a:sym typeface="Inter"/>
              </a:rPr>
              <a:t>Linzene’s daughter had provided DNA to the Sheriff's during Missing Persons Day.</a:t>
            </a:r>
            <a:endParaRPr b="1" sz="1100">
              <a:solidFill>
                <a:srgbClr val="F6A254"/>
              </a:solidFill>
              <a:latin typeface="Inter"/>
              <a:ea typeface="Inter"/>
              <a:cs typeface="Inter"/>
              <a:sym typeface="Inter"/>
            </a:endParaRPr>
          </a:p>
          <a:p>
            <a:pPr indent="0" lvl="0" marL="0" rtl="0" algn="just">
              <a:lnSpc>
                <a:spcPct val="120000"/>
              </a:lnSpc>
              <a:spcBef>
                <a:spcPts val="0"/>
              </a:spcBef>
              <a:spcAft>
                <a:spcPts val="0"/>
              </a:spcAft>
              <a:buNone/>
            </a:pPr>
            <a:r>
              <a:t/>
            </a:r>
            <a:endParaRPr sz="1100">
              <a:solidFill>
                <a:schemeClr val="dk1"/>
              </a:solidFill>
              <a:latin typeface="Inter"/>
              <a:ea typeface="Inter"/>
              <a:cs typeface="Inter"/>
              <a:sym typeface="Inter"/>
            </a:endParaRPr>
          </a:p>
          <a:p>
            <a:pPr indent="0" lvl="0" marL="0" rtl="0" algn="just">
              <a:lnSpc>
                <a:spcPct val="120000"/>
              </a:lnSpc>
              <a:spcBef>
                <a:spcPts val="0"/>
              </a:spcBef>
              <a:spcAft>
                <a:spcPts val="0"/>
              </a:spcAft>
              <a:buNone/>
            </a:pPr>
            <a:r>
              <a:rPr lang="en" sz="1100">
                <a:solidFill>
                  <a:schemeClr val="dk1"/>
                </a:solidFill>
                <a:latin typeface="Inter"/>
                <a:ea typeface="Inter"/>
                <a:cs typeface="Inter"/>
                <a:sym typeface="Inter"/>
              </a:rPr>
              <a:t>Commander Jason Moran, who leads the team, confirmed in an interview with City Bureau and the Invisible Institute that the </a:t>
            </a:r>
            <a:r>
              <a:rPr b="1" lang="en" sz="1100">
                <a:solidFill>
                  <a:srgbClr val="F6A254"/>
                </a:solidFill>
                <a:latin typeface="Inter"/>
                <a:ea typeface="Inter"/>
                <a:cs typeface="Inter"/>
                <a:sym typeface="Inter"/>
              </a:rPr>
              <a:t>CPD had prematurely closed the case.</a:t>
            </a:r>
            <a:endParaRPr b="1" sz="1100">
              <a:solidFill>
                <a:srgbClr val="F6A254"/>
              </a:solidFill>
              <a:latin typeface="Inter"/>
              <a:ea typeface="Inter"/>
              <a:cs typeface="Inter"/>
              <a:sym typeface="Inter"/>
            </a:endParaRPr>
          </a:p>
        </p:txBody>
      </p:sp>
      <p:sp>
        <p:nvSpPr>
          <p:cNvPr id="411" name="Google Shape;411;p73"/>
          <p:cNvSpPr txBox="1"/>
          <p:nvPr/>
        </p:nvSpPr>
        <p:spPr>
          <a:xfrm>
            <a:off x="257000" y="4620300"/>
            <a:ext cx="2775300" cy="2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Photo of Linzene Franklin</a:t>
            </a:r>
            <a:endParaRPr i="1" sz="1100">
              <a:solidFill>
                <a:schemeClr val="dk1"/>
              </a:solidFill>
              <a:latin typeface="Inter"/>
              <a:ea typeface="Inter"/>
              <a:cs typeface="Inter"/>
              <a:sym typeface="Int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74"/>
          <p:cNvSpPr txBox="1"/>
          <p:nvPr>
            <p:ph type="title"/>
          </p:nvPr>
        </p:nvSpPr>
        <p:spPr>
          <a:xfrm>
            <a:off x="765750" y="163375"/>
            <a:ext cx="7612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20">
                <a:solidFill>
                  <a:srgbClr val="F6A254"/>
                </a:solidFill>
                <a:latin typeface="Staatliches"/>
                <a:ea typeface="Staatliches"/>
                <a:cs typeface="Staatliches"/>
                <a:sym typeface="Staatliches"/>
              </a:rPr>
              <a:t>ELEVEN</a:t>
            </a:r>
            <a:r>
              <a:rPr b="1" lang="en" sz="4020">
                <a:latin typeface="Staatliches"/>
                <a:ea typeface="Staatliches"/>
                <a:cs typeface="Staatliches"/>
                <a:sym typeface="Staatliches"/>
              </a:rPr>
              <a:t> Additional Homicides</a:t>
            </a:r>
            <a:endParaRPr b="1" sz="4020">
              <a:latin typeface="Staatliches"/>
              <a:ea typeface="Staatliches"/>
              <a:cs typeface="Staatliches"/>
              <a:sym typeface="Staatliches"/>
            </a:endParaRPr>
          </a:p>
        </p:txBody>
      </p:sp>
      <p:sp>
        <p:nvSpPr>
          <p:cNvPr id="417" name="Google Shape;417;p74"/>
          <p:cNvSpPr txBox="1"/>
          <p:nvPr/>
        </p:nvSpPr>
        <p:spPr>
          <a:xfrm>
            <a:off x="836125" y="1269875"/>
            <a:ext cx="7438500" cy="2984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700">
                <a:solidFill>
                  <a:schemeClr val="dk1"/>
                </a:solidFill>
                <a:latin typeface="Inter"/>
                <a:ea typeface="Inter"/>
                <a:cs typeface="Inter"/>
                <a:sym typeface="Inter"/>
              </a:rPr>
              <a:t>Between 2000 and 2021, the Chicago Police Department claims that just over 343,000 (99.8%) of missing person cases were “closed non-criminal,” meaning the person was “likely found” and the case was “not criminal in nature.” </a:t>
            </a:r>
            <a:endParaRPr sz="1700">
              <a:solidFill>
                <a:schemeClr val="dk1"/>
              </a:solidFill>
              <a:latin typeface="Inter"/>
              <a:ea typeface="Inter"/>
              <a:cs typeface="Inter"/>
              <a:sym typeface="Inter"/>
            </a:endParaRPr>
          </a:p>
          <a:p>
            <a:pPr indent="0" lvl="0" marL="0" rtl="0" algn="just">
              <a:spcBef>
                <a:spcPts val="0"/>
              </a:spcBef>
              <a:spcAft>
                <a:spcPts val="0"/>
              </a:spcAft>
              <a:buNone/>
            </a:pPr>
            <a:r>
              <a:t/>
            </a:r>
            <a:endParaRPr sz="1700">
              <a:solidFill>
                <a:schemeClr val="dk1"/>
              </a:solidFill>
              <a:latin typeface="Inter"/>
              <a:ea typeface="Inter"/>
              <a:cs typeface="Inter"/>
              <a:sym typeface="Inter"/>
            </a:endParaRPr>
          </a:p>
          <a:p>
            <a:pPr indent="0" lvl="0" marL="0" rtl="0" algn="just">
              <a:spcBef>
                <a:spcPts val="0"/>
              </a:spcBef>
              <a:spcAft>
                <a:spcPts val="0"/>
              </a:spcAft>
              <a:buNone/>
            </a:pPr>
            <a:r>
              <a:rPr lang="en" sz="1700">
                <a:solidFill>
                  <a:schemeClr val="dk1"/>
                </a:solidFill>
                <a:latin typeface="Inter"/>
                <a:ea typeface="Inter"/>
                <a:cs typeface="Inter"/>
                <a:sym typeface="Inter"/>
              </a:rPr>
              <a:t>In fact, police data from this time period identifies less than 300 missing person cases that were reclassified as a crime and only 10 of these as homicides.</a:t>
            </a:r>
            <a:endParaRPr sz="1700">
              <a:solidFill>
                <a:schemeClr val="dk1"/>
              </a:solidFill>
              <a:latin typeface="Inter"/>
              <a:ea typeface="Inter"/>
              <a:cs typeface="Inter"/>
              <a:sym typeface="Inter"/>
            </a:endParaRPr>
          </a:p>
          <a:p>
            <a:pPr indent="0" lvl="0" marL="0" rtl="0" algn="just">
              <a:spcBef>
                <a:spcPts val="0"/>
              </a:spcBef>
              <a:spcAft>
                <a:spcPts val="0"/>
              </a:spcAft>
              <a:buNone/>
            </a:pPr>
            <a:r>
              <a:t/>
            </a:r>
            <a:endParaRPr sz="1700">
              <a:solidFill>
                <a:schemeClr val="dk1"/>
              </a:solidFill>
              <a:latin typeface="Inter"/>
              <a:ea typeface="Inter"/>
              <a:cs typeface="Inter"/>
              <a:sym typeface="Inter"/>
            </a:endParaRPr>
          </a:p>
          <a:p>
            <a:pPr indent="0" lvl="0" marL="0" rtl="0" algn="just">
              <a:spcBef>
                <a:spcPts val="0"/>
              </a:spcBef>
              <a:spcAft>
                <a:spcPts val="0"/>
              </a:spcAft>
              <a:buNone/>
            </a:pPr>
            <a:r>
              <a:rPr b="1" lang="en" sz="1700">
                <a:solidFill>
                  <a:srgbClr val="F6A254"/>
                </a:solidFill>
                <a:latin typeface="Inter"/>
                <a:ea typeface="Inter"/>
                <a:cs typeface="Inter"/>
                <a:sym typeface="Inter"/>
              </a:rPr>
              <a:t>These 11 cases were closed non-criminal, but all resulted in a murder. Homicide investigations were opened for their cases.</a:t>
            </a:r>
            <a:r>
              <a:rPr lang="en" sz="1700">
                <a:solidFill>
                  <a:schemeClr val="dk1"/>
                </a:solidFill>
                <a:latin typeface="Inter"/>
                <a:ea typeface="Inter"/>
                <a:cs typeface="Inter"/>
                <a:sym typeface="Inter"/>
              </a:rPr>
              <a:t>  </a:t>
            </a:r>
            <a:endParaRPr sz="1700">
              <a:solidFill>
                <a:schemeClr val="dk1"/>
              </a:solidFill>
              <a:latin typeface="Inter"/>
              <a:ea typeface="Inter"/>
              <a:cs typeface="Inter"/>
              <a:sym typeface="Inter"/>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p75"/>
          <p:cNvSpPr txBox="1"/>
          <p:nvPr>
            <p:ph type="title"/>
          </p:nvPr>
        </p:nvSpPr>
        <p:spPr>
          <a:xfrm>
            <a:off x="262575" y="0"/>
            <a:ext cx="3846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4000">
                <a:solidFill>
                  <a:srgbClr val="F6A254"/>
                </a:solidFill>
                <a:latin typeface="Staatliches"/>
                <a:ea typeface="Staatliches"/>
                <a:cs typeface="Staatliches"/>
                <a:sym typeface="Staatliches"/>
              </a:rPr>
              <a:t>Takaylah Tribitt</a:t>
            </a:r>
            <a:endParaRPr b="1" sz="4000">
              <a:solidFill>
                <a:srgbClr val="F6A254"/>
              </a:solidFill>
              <a:latin typeface="Staatliches"/>
              <a:ea typeface="Staatliches"/>
              <a:cs typeface="Staatliches"/>
              <a:sym typeface="Staatliches"/>
            </a:endParaRPr>
          </a:p>
        </p:txBody>
      </p:sp>
      <p:sp>
        <p:nvSpPr>
          <p:cNvPr id="423" name="Google Shape;423;p75"/>
          <p:cNvSpPr txBox="1"/>
          <p:nvPr/>
        </p:nvSpPr>
        <p:spPr>
          <a:xfrm>
            <a:off x="128975" y="641650"/>
            <a:ext cx="3787800" cy="9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just">
              <a:spcBef>
                <a:spcPts val="0"/>
              </a:spcBef>
              <a:spcAft>
                <a:spcPts val="0"/>
              </a:spcAft>
              <a:buNone/>
            </a:pPr>
            <a:r>
              <a:rPr lang="en" sz="1100">
                <a:solidFill>
                  <a:schemeClr val="dk1"/>
                </a:solidFill>
                <a:latin typeface="Inter"/>
                <a:ea typeface="Inter"/>
                <a:cs typeface="Inter"/>
                <a:sym typeface="Inter"/>
              </a:rPr>
              <a:t>A Night Ministry temporary youth shelter employee </a:t>
            </a:r>
            <a:r>
              <a:rPr lang="en" sz="1100" u="sng">
                <a:solidFill>
                  <a:schemeClr val="hlink"/>
                </a:solidFill>
                <a:latin typeface="Inter"/>
                <a:ea typeface="Inter"/>
                <a:cs typeface="Inter"/>
                <a:sym typeface="Inter"/>
                <a:hlinkClick r:id="rId3"/>
              </a:rPr>
              <a:t>reported Tribitt missing</a:t>
            </a:r>
            <a:r>
              <a:rPr lang="en" sz="1100">
                <a:solidFill>
                  <a:schemeClr val="dk1"/>
                </a:solidFill>
                <a:latin typeface="Inter"/>
                <a:ea typeface="Inter"/>
                <a:cs typeface="Inter"/>
                <a:sym typeface="Inter"/>
              </a:rPr>
              <a:t> to the Chicago Police Department on Sept. 2, 2019. She had run away 10 times that year, according to a police case file.</a:t>
            </a:r>
            <a:endParaRPr sz="1200">
              <a:solidFill>
                <a:schemeClr val="dk1"/>
              </a:solidFill>
              <a:latin typeface="Inter"/>
              <a:ea typeface="Inter"/>
              <a:cs typeface="Inter"/>
              <a:sym typeface="Inter"/>
            </a:endParaRPr>
          </a:p>
        </p:txBody>
      </p:sp>
      <p:pic>
        <p:nvPicPr>
          <p:cNvPr id="424" name="Google Shape;424;p75"/>
          <p:cNvPicPr preferRelativeResize="0"/>
          <p:nvPr/>
        </p:nvPicPr>
        <p:blipFill>
          <a:blip r:embed="rId4">
            <a:alphaModFix/>
          </a:blip>
          <a:stretch>
            <a:fillRect/>
          </a:stretch>
        </p:blipFill>
        <p:spPr>
          <a:xfrm>
            <a:off x="4109425" y="1182163"/>
            <a:ext cx="4859025" cy="3240970"/>
          </a:xfrm>
          <a:prstGeom prst="rect">
            <a:avLst/>
          </a:prstGeom>
          <a:noFill/>
          <a:ln>
            <a:noFill/>
          </a:ln>
        </p:spPr>
      </p:pic>
      <p:sp>
        <p:nvSpPr>
          <p:cNvPr id="425" name="Google Shape;425;p75"/>
          <p:cNvSpPr txBox="1"/>
          <p:nvPr/>
        </p:nvSpPr>
        <p:spPr>
          <a:xfrm>
            <a:off x="5993025" y="279775"/>
            <a:ext cx="3875700" cy="6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Neighborhood:</a:t>
            </a:r>
            <a:r>
              <a:rPr b="1" lang="en" sz="1100">
                <a:solidFill>
                  <a:schemeClr val="accent2"/>
                </a:solidFill>
                <a:latin typeface="Staatliches"/>
                <a:ea typeface="Staatliches"/>
                <a:cs typeface="Staatliches"/>
                <a:sym typeface="Staatliches"/>
              </a:rPr>
              <a:t> </a:t>
            </a:r>
            <a:r>
              <a:rPr lang="en" sz="1100">
                <a:solidFill>
                  <a:schemeClr val="accent2"/>
                </a:solidFill>
                <a:latin typeface="Inter"/>
                <a:ea typeface="Inter"/>
                <a:cs typeface="Inter"/>
                <a:sym typeface="Inter"/>
              </a:rPr>
              <a:t>Noble Square</a:t>
            </a:r>
            <a:endParaRPr b="1"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Last seen:</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2019</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Age last seen:</a:t>
            </a:r>
            <a:r>
              <a:rPr b="1" lang="en" sz="1100">
                <a:solidFill>
                  <a:srgbClr val="F6A254"/>
                </a:solidFill>
                <a:latin typeface="Proxima Nova"/>
                <a:ea typeface="Proxima Nova"/>
                <a:cs typeface="Proxima Nova"/>
                <a:sym typeface="Proxima Nova"/>
              </a:rPr>
              <a:t> </a:t>
            </a:r>
            <a:r>
              <a:rPr lang="en" sz="1100">
                <a:solidFill>
                  <a:schemeClr val="accent2"/>
                </a:solidFill>
                <a:latin typeface="Inter"/>
                <a:ea typeface="Inter"/>
                <a:cs typeface="Inter"/>
                <a:sym typeface="Inter"/>
              </a:rPr>
              <a:t>14</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Located:</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Yes. Died by homicide.</a:t>
            </a:r>
            <a:endParaRPr sz="1100">
              <a:solidFill>
                <a:schemeClr val="accent2"/>
              </a:solidFill>
              <a:latin typeface="Inter"/>
              <a:ea typeface="Inter"/>
              <a:cs typeface="Inter"/>
              <a:sym typeface="Inter"/>
            </a:endParaRPr>
          </a:p>
          <a:p>
            <a:pPr indent="0" lvl="0" marL="0" rtl="0" algn="l">
              <a:spcBef>
                <a:spcPts val="0"/>
              </a:spcBef>
              <a:spcAft>
                <a:spcPts val="0"/>
              </a:spcAft>
              <a:buNone/>
            </a:pPr>
            <a:r>
              <a:t/>
            </a:r>
            <a:endParaRPr sz="1800">
              <a:solidFill>
                <a:schemeClr val="lt2"/>
              </a:solidFill>
            </a:endParaRPr>
          </a:p>
        </p:txBody>
      </p:sp>
      <p:sp>
        <p:nvSpPr>
          <p:cNvPr id="426" name="Google Shape;426;p75"/>
          <p:cNvSpPr txBox="1"/>
          <p:nvPr/>
        </p:nvSpPr>
        <p:spPr>
          <a:xfrm>
            <a:off x="4033200" y="4470200"/>
            <a:ext cx="4859100" cy="5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lt2"/>
                </a:solidFill>
                <a:latin typeface="Inter Light"/>
                <a:ea typeface="Inter Light"/>
                <a:cs typeface="Inter Light"/>
                <a:sym typeface="Inter Light"/>
              </a:rPr>
              <a:t>Tamia Scott holds a photograph of her best friend Takaylah Tribitt</a:t>
            </a:r>
            <a:endParaRPr i="1" sz="1200">
              <a:solidFill>
                <a:schemeClr val="lt2"/>
              </a:solidFill>
              <a:latin typeface="Inter Light"/>
              <a:ea typeface="Inter Light"/>
              <a:cs typeface="Inter Light"/>
              <a:sym typeface="Inter Light"/>
            </a:endParaRPr>
          </a:p>
          <a:p>
            <a:pPr indent="0" lvl="0" marL="0" rtl="0" algn="l">
              <a:spcBef>
                <a:spcPts val="0"/>
              </a:spcBef>
              <a:spcAft>
                <a:spcPts val="0"/>
              </a:spcAft>
              <a:buNone/>
            </a:pPr>
            <a:r>
              <a:rPr i="1" lang="en" sz="1200">
                <a:solidFill>
                  <a:schemeClr val="lt2"/>
                </a:solidFill>
                <a:latin typeface="Inter Light"/>
                <a:ea typeface="Inter Light"/>
                <a:cs typeface="Inter Light"/>
                <a:sym typeface="Inter Light"/>
              </a:rPr>
              <a:t>Photo by Natasha Moustache</a:t>
            </a:r>
            <a:endParaRPr i="1" sz="1200">
              <a:solidFill>
                <a:schemeClr val="lt2"/>
              </a:solidFill>
              <a:latin typeface="Inter Light"/>
              <a:ea typeface="Inter Light"/>
              <a:cs typeface="Inter Light"/>
              <a:sym typeface="Inter Light"/>
            </a:endParaRPr>
          </a:p>
        </p:txBody>
      </p:sp>
      <p:sp>
        <p:nvSpPr>
          <p:cNvPr id="427" name="Google Shape;427;p75"/>
          <p:cNvSpPr txBox="1"/>
          <p:nvPr/>
        </p:nvSpPr>
        <p:spPr>
          <a:xfrm>
            <a:off x="128975" y="1712250"/>
            <a:ext cx="38427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Inter"/>
                <a:ea typeface="Inter"/>
                <a:cs typeface="Inter"/>
                <a:sym typeface="Inter"/>
              </a:rPr>
              <a:t>Less than 24 hours later, she met up with an older man who started beating her, a case file recounts. </a:t>
            </a:r>
            <a:endParaRPr sz="1100">
              <a:solidFill>
                <a:schemeClr val="dk1"/>
              </a:solidFill>
              <a:latin typeface="Inter"/>
              <a:ea typeface="Inter"/>
              <a:cs typeface="Inter"/>
              <a:sym typeface="Inter"/>
            </a:endParaRPr>
          </a:p>
          <a:p>
            <a:pPr indent="0" lvl="0" marL="0" rtl="0" algn="l">
              <a:spcBef>
                <a:spcPts val="0"/>
              </a:spcBef>
              <a:spcAft>
                <a:spcPts val="0"/>
              </a:spcAft>
              <a:buNone/>
            </a:pPr>
            <a:r>
              <a:t/>
            </a:r>
            <a:endParaRPr sz="1800">
              <a:solidFill>
                <a:schemeClr val="lt2"/>
              </a:solidFill>
            </a:endParaRPr>
          </a:p>
        </p:txBody>
      </p:sp>
      <p:sp>
        <p:nvSpPr>
          <p:cNvPr id="428" name="Google Shape;428;p75"/>
          <p:cNvSpPr txBox="1"/>
          <p:nvPr/>
        </p:nvSpPr>
        <p:spPr>
          <a:xfrm>
            <a:off x="128975" y="2331800"/>
            <a:ext cx="3842700" cy="941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100">
                <a:solidFill>
                  <a:schemeClr val="dk1"/>
                </a:solidFill>
                <a:latin typeface="Inter"/>
                <a:ea typeface="Inter"/>
                <a:cs typeface="Inter"/>
                <a:sym typeface="Inter"/>
              </a:rPr>
              <a:t>“[Tribitt] was just trying to survive, to have food to eat,” says her friend Jada Nile. Deonlashawn Simmons, who was in his early 30s, had been corresponding with Tribitt on Facebook Messenger, according to a police report. </a:t>
            </a:r>
            <a:endParaRPr sz="1100">
              <a:solidFill>
                <a:schemeClr val="dk1"/>
              </a:solidFill>
              <a:latin typeface="Inter"/>
              <a:ea typeface="Inter"/>
              <a:cs typeface="Inter"/>
              <a:sym typeface="Inter"/>
            </a:endParaRPr>
          </a:p>
          <a:p>
            <a:pPr indent="0" lvl="0" marL="0" rtl="0" algn="l">
              <a:spcBef>
                <a:spcPts val="0"/>
              </a:spcBef>
              <a:spcAft>
                <a:spcPts val="0"/>
              </a:spcAft>
              <a:buNone/>
            </a:pPr>
            <a:r>
              <a:t/>
            </a:r>
            <a:endParaRPr sz="1800">
              <a:solidFill>
                <a:schemeClr val="lt2"/>
              </a:solidFill>
            </a:endParaRPr>
          </a:p>
        </p:txBody>
      </p:sp>
      <p:sp>
        <p:nvSpPr>
          <p:cNvPr id="429" name="Google Shape;429;p75"/>
          <p:cNvSpPr txBox="1"/>
          <p:nvPr/>
        </p:nvSpPr>
        <p:spPr>
          <a:xfrm>
            <a:off x="128975" y="3431350"/>
            <a:ext cx="3842700" cy="181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chemeClr val="dk1"/>
                </a:solidFill>
                <a:latin typeface="Inter"/>
                <a:ea typeface="Inter"/>
                <a:cs typeface="Inter"/>
                <a:sym typeface="Inter"/>
              </a:rPr>
              <a:t>Despite being a 14-year-old girl coping with mental illness who </a:t>
            </a:r>
            <a:r>
              <a:rPr lang="en" sz="1100">
                <a:solidFill>
                  <a:srgbClr val="F6A254"/>
                </a:solidFill>
                <a:latin typeface="Inter"/>
                <a:ea typeface="Inter"/>
                <a:cs typeface="Inter"/>
                <a:sym typeface="Inter"/>
              </a:rPr>
              <a:t>could have been classified as a high-risk missing person, which would require immediate action according to Chicago Police policy</a:t>
            </a:r>
            <a:r>
              <a:rPr lang="en" sz="1100">
                <a:solidFill>
                  <a:schemeClr val="dk1"/>
                </a:solidFill>
                <a:latin typeface="Inter"/>
                <a:ea typeface="Inter"/>
                <a:cs typeface="Inter"/>
                <a:sym typeface="Inter"/>
              </a:rPr>
              <a:t>, a detective was not assigned to her case until Sept. 7, six days after she was first reported missing. A detective finally interviewed the person who reported her missing on Sept. 11, according to her case file.</a:t>
            </a:r>
            <a:endParaRPr sz="1800">
              <a:solidFill>
                <a:schemeClr val="dk1"/>
              </a:solidFill>
              <a:latin typeface="Inter"/>
              <a:ea typeface="Inter"/>
              <a:cs typeface="Inter"/>
              <a:sym typeface="Inter"/>
            </a:endParaRPr>
          </a:p>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40"/>
          <p:cNvPicPr preferRelativeResize="0"/>
          <p:nvPr/>
        </p:nvPicPr>
        <p:blipFill>
          <a:blip r:embed="rId3">
            <a:alphaModFix/>
          </a:blip>
          <a:stretch>
            <a:fillRect/>
          </a:stretch>
        </p:blipFill>
        <p:spPr>
          <a:xfrm>
            <a:off x="0" y="611608"/>
            <a:ext cx="9144000" cy="3920284"/>
          </a:xfrm>
          <a:prstGeom prst="rect">
            <a:avLst/>
          </a:prstGeom>
          <a:noFill/>
          <a:ln>
            <a:noFill/>
          </a:ln>
        </p:spPr>
      </p:pic>
      <p:pic>
        <p:nvPicPr>
          <p:cNvPr id="166" name="Google Shape;166;p40"/>
          <p:cNvPicPr preferRelativeResize="0"/>
          <p:nvPr/>
        </p:nvPicPr>
        <p:blipFill>
          <a:blip r:embed="rId4">
            <a:alphaModFix/>
          </a:blip>
          <a:stretch>
            <a:fillRect/>
          </a:stretch>
        </p:blipFill>
        <p:spPr>
          <a:xfrm>
            <a:off x="4571998" y="1864950"/>
            <a:ext cx="4490025" cy="1803950"/>
          </a:xfrm>
          <a:prstGeom prst="rect">
            <a:avLst/>
          </a:prstGeom>
          <a:noFill/>
          <a:ln>
            <a:noFill/>
          </a:ln>
        </p:spPr>
      </p:pic>
      <p:pic>
        <p:nvPicPr>
          <p:cNvPr id="167" name="Google Shape;167;p40"/>
          <p:cNvPicPr preferRelativeResize="0"/>
          <p:nvPr/>
        </p:nvPicPr>
        <p:blipFill rotWithShape="1">
          <a:blip r:embed="rId5">
            <a:alphaModFix/>
          </a:blip>
          <a:srcRect b="0" l="0" r="2200" t="0"/>
          <a:stretch/>
        </p:blipFill>
        <p:spPr>
          <a:xfrm>
            <a:off x="4572000" y="3773655"/>
            <a:ext cx="4490026" cy="120509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6"/>
          <p:cNvSpPr txBox="1"/>
          <p:nvPr>
            <p:ph type="title"/>
          </p:nvPr>
        </p:nvSpPr>
        <p:spPr>
          <a:xfrm>
            <a:off x="149225" y="0"/>
            <a:ext cx="42603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4040">
                <a:solidFill>
                  <a:srgbClr val="F6A254"/>
                </a:solidFill>
                <a:latin typeface="Staatliches"/>
                <a:ea typeface="Staatliches"/>
                <a:cs typeface="Staatliches"/>
                <a:sym typeface="Staatliches"/>
              </a:rPr>
              <a:t>Shante bohanan</a:t>
            </a:r>
            <a:endParaRPr b="1" sz="4040">
              <a:solidFill>
                <a:srgbClr val="F6A254"/>
              </a:solidFill>
              <a:latin typeface="Staatliches"/>
              <a:ea typeface="Staatliches"/>
              <a:cs typeface="Staatliches"/>
              <a:sym typeface="Staatliches"/>
            </a:endParaRPr>
          </a:p>
        </p:txBody>
      </p:sp>
      <p:sp>
        <p:nvSpPr>
          <p:cNvPr id="435" name="Google Shape;435;p76"/>
          <p:cNvSpPr txBox="1"/>
          <p:nvPr/>
        </p:nvSpPr>
        <p:spPr>
          <a:xfrm>
            <a:off x="207075" y="1024850"/>
            <a:ext cx="5223600" cy="3772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A few weeks before she went missing, Shante Bohanan had started dating a young man. While they were walking together, her boyfriend was shot and killed.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Bohanan went to pay her condolences and later called her family to say that she had a “gun held to her head” and </a:t>
            </a:r>
            <a:r>
              <a:rPr lang="en" sz="1100" u="sng">
                <a:solidFill>
                  <a:schemeClr val="hlink"/>
                </a:solidFill>
                <a:latin typeface="Inter"/>
                <a:ea typeface="Inter"/>
                <a:cs typeface="Inter"/>
                <a:sym typeface="Inter"/>
                <a:hlinkClick r:id="rId3"/>
              </a:rPr>
              <a:t>was not allowed to leave the boyfriend’s family’s house, an incident documented in police reports. </a:t>
            </a:r>
            <a:br>
              <a:rPr lang="en" sz="1100">
                <a:solidFill>
                  <a:schemeClr val="accent2"/>
                </a:solidFill>
                <a:latin typeface="Inter"/>
                <a:ea typeface="Inter"/>
                <a:cs typeface="Inter"/>
                <a:sym typeface="Inter"/>
              </a:rPr>
            </a:br>
            <a:br>
              <a:rPr lang="en" sz="1100">
                <a:solidFill>
                  <a:schemeClr val="accent2"/>
                </a:solidFill>
                <a:latin typeface="Inter"/>
                <a:ea typeface="Inter"/>
                <a:cs typeface="Inter"/>
                <a:sym typeface="Inter"/>
              </a:rPr>
            </a:br>
            <a:r>
              <a:rPr lang="en" sz="1100">
                <a:solidFill>
                  <a:schemeClr val="accent2"/>
                </a:solidFill>
                <a:latin typeface="Inter"/>
                <a:ea typeface="Inter"/>
                <a:cs typeface="Inter"/>
                <a:sym typeface="Inter"/>
              </a:rPr>
              <a:t>Her mother went to the police station to ask officers to search the house, but officers suggested that Bohanan had run away, she says. They urged her to wait another 24 hours before reporting her daughter missing, against state law and police policy. </a:t>
            </a:r>
            <a:r>
              <a:rPr lang="en" sz="1100">
                <a:solidFill>
                  <a:srgbClr val="F6A254"/>
                </a:solidFill>
                <a:latin typeface="Inter"/>
                <a:ea typeface="Inter"/>
                <a:cs typeface="Inter"/>
                <a:sym typeface="Inter"/>
              </a:rPr>
              <a:t>Pittman remembers she brought Bohanan’s dad to the station with her the next day to insist that the officers accept the missing person report, which they did.</a:t>
            </a:r>
            <a:endParaRPr sz="1100">
              <a:solidFill>
                <a:srgbClr val="F6A254"/>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It wasn’t until the night after Pittman says she first contacted police that officers finally searched the home where she suspected Bohanan was being held, and found nothing. Two days later, her daughter’s body was found naked in a garbage bag in a garage on 92nd Street in Burnside. The cause of death is “undetermined,” according to the medical examiner’s office.</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p:txBody>
      </p:sp>
      <p:sp>
        <p:nvSpPr>
          <p:cNvPr id="436" name="Google Shape;436;p76"/>
          <p:cNvSpPr txBox="1"/>
          <p:nvPr/>
        </p:nvSpPr>
        <p:spPr>
          <a:xfrm>
            <a:off x="6002675" y="4727525"/>
            <a:ext cx="49644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Tammy Pittman, Shante Bohanan’s mother</a:t>
            </a:r>
            <a:endParaRPr i="1" sz="1100">
              <a:solidFill>
                <a:schemeClr val="dk1"/>
              </a:solidFill>
              <a:latin typeface="Inter"/>
              <a:ea typeface="Inter"/>
              <a:cs typeface="Inter"/>
              <a:sym typeface="Inter"/>
            </a:endParaRPr>
          </a:p>
        </p:txBody>
      </p:sp>
      <p:sp>
        <p:nvSpPr>
          <p:cNvPr id="437" name="Google Shape;437;p76"/>
          <p:cNvSpPr txBox="1"/>
          <p:nvPr/>
        </p:nvSpPr>
        <p:spPr>
          <a:xfrm>
            <a:off x="3451175" y="115200"/>
            <a:ext cx="3000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Neighborhood:</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Marquette Park</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Last seen:</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2016</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Age last seen:</a:t>
            </a:r>
            <a:r>
              <a:rPr b="1" lang="en" sz="1100">
                <a:solidFill>
                  <a:schemeClr val="accent2"/>
                </a:solidFill>
                <a:latin typeface="Inter"/>
                <a:ea typeface="Inter"/>
                <a:cs typeface="Inter"/>
                <a:sym typeface="Inter"/>
              </a:rPr>
              <a:t> </a:t>
            </a:r>
            <a:r>
              <a:rPr lang="en" sz="1100">
                <a:solidFill>
                  <a:schemeClr val="accent2"/>
                </a:solidFill>
                <a:latin typeface="Inter"/>
                <a:ea typeface="Inter"/>
                <a:cs typeface="Inter"/>
                <a:sym typeface="Inter"/>
              </a:rPr>
              <a:t>20</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Located:</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Yes. Died by undetermined </a:t>
            </a:r>
            <a:endParaRPr sz="1100">
              <a:solidFill>
                <a:schemeClr val="accent2"/>
              </a:solidFill>
              <a:latin typeface="Inter"/>
              <a:ea typeface="Inter"/>
              <a:cs typeface="Inter"/>
              <a:sym typeface="Inter"/>
            </a:endParaRPr>
          </a:p>
          <a:p>
            <a:pPr indent="457200" lvl="0" marL="0" rtl="0" algn="l">
              <a:spcBef>
                <a:spcPts val="0"/>
              </a:spcBef>
              <a:spcAft>
                <a:spcPts val="0"/>
              </a:spcAft>
              <a:buNone/>
            </a:pPr>
            <a:r>
              <a:rPr lang="en" sz="1100">
                <a:solidFill>
                  <a:schemeClr val="accent2"/>
                </a:solidFill>
                <a:latin typeface="Inter"/>
                <a:ea typeface="Inter"/>
                <a:cs typeface="Inter"/>
                <a:sym typeface="Inter"/>
              </a:rPr>
              <a:t>cause.</a:t>
            </a:r>
            <a:endParaRPr>
              <a:latin typeface="Inter"/>
              <a:ea typeface="Inter"/>
              <a:cs typeface="Inter"/>
              <a:sym typeface="Inter"/>
            </a:endParaRPr>
          </a:p>
        </p:txBody>
      </p:sp>
      <p:pic>
        <p:nvPicPr>
          <p:cNvPr id="438" name="Google Shape;438;p76"/>
          <p:cNvPicPr preferRelativeResize="0"/>
          <p:nvPr/>
        </p:nvPicPr>
        <p:blipFill>
          <a:blip r:embed="rId4">
            <a:alphaModFix/>
          </a:blip>
          <a:stretch>
            <a:fillRect/>
          </a:stretch>
        </p:blipFill>
        <p:spPr>
          <a:xfrm>
            <a:off x="6038050" y="195875"/>
            <a:ext cx="2945626" cy="44184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7"/>
          <p:cNvSpPr txBox="1"/>
          <p:nvPr>
            <p:ph type="title"/>
          </p:nvPr>
        </p:nvSpPr>
        <p:spPr>
          <a:xfrm>
            <a:off x="149225" y="0"/>
            <a:ext cx="42603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4040">
                <a:solidFill>
                  <a:srgbClr val="F6A254"/>
                </a:solidFill>
                <a:latin typeface="Staatliches"/>
                <a:ea typeface="Staatliches"/>
                <a:cs typeface="Staatliches"/>
                <a:sym typeface="Staatliches"/>
              </a:rPr>
              <a:t>Sonya Rouse</a:t>
            </a:r>
            <a:endParaRPr b="1" sz="4040">
              <a:solidFill>
                <a:srgbClr val="F6A254"/>
              </a:solidFill>
              <a:latin typeface="Staatliches"/>
              <a:ea typeface="Staatliches"/>
              <a:cs typeface="Staatliches"/>
              <a:sym typeface="Staatliches"/>
            </a:endParaRPr>
          </a:p>
        </p:txBody>
      </p:sp>
      <p:sp>
        <p:nvSpPr>
          <p:cNvPr id="444" name="Google Shape;444;p77"/>
          <p:cNvSpPr txBox="1"/>
          <p:nvPr/>
        </p:nvSpPr>
        <p:spPr>
          <a:xfrm>
            <a:off x="214825" y="841800"/>
            <a:ext cx="5418000" cy="3772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Sonya Rouse went missing in March 2016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at the age of 50. Rouse started seeing a man and moved in with him at a house in Greater Grand Crossing. He physically abused Rouse, her mother Shirley Enoch-Hill says.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“It hurts you to see your child being abused, beaten like that. It seems like they’re listening, but when they go back, it’s like the abuser has the upper hand,” says Enoch-Hill.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rPr lang="en" sz="1100" u="sng">
                <a:solidFill>
                  <a:schemeClr val="hlink"/>
                </a:solidFill>
                <a:latin typeface="Inter"/>
                <a:ea typeface="Inter"/>
                <a:cs typeface="Inter"/>
                <a:sym typeface="Inter"/>
                <a:hlinkClick r:id="rId3"/>
              </a:rPr>
              <a:t>According to police documents</a:t>
            </a:r>
            <a:r>
              <a:rPr lang="en" sz="1100">
                <a:solidFill>
                  <a:schemeClr val="accent2"/>
                </a:solidFill>
                <a:latin typeface="Inter"/>
                <a:ea typeface="Inter"/>
                <a:cs typeface="Inter"/>
                <a:sym typeface="Inter"/>
              </a:rPr>
              <a:t>, the boyfriend was in a work release program through the Illinois Department of Corrections. An IDOC official said they could accommodate an interview by bringing the boyfriend back into custody, but </a:t>
            </a:r>
            <a:r>
              <a:rPr b="1" lang="en" sz="1100">
                <a:solidFill>
                  <a:schemeClr val="accent2"/>
                </a:solidFill>
                <a:latin typeface="Inter"/>
                <a:ea typeface="Inter"/>
                <a:cs typeface="Inter"/>
                <a:sym typeface="Inter"/>
              </a:rPr>
              <a:t>Detective Brian Yaverski </a:t>
            </a:r>
            <a:r>
              <a:rPr lang="en" sz="1100">
                <a:solidFill>
                  <a:schemeClr val="accent2"/>
                </a:solidFill>
                <a:latin typeface="Inter"/>
                <a:ea typeface="Inter"/>
                <a:cs typeface="Inter"/>
                <a:sym typeface="Inter"/>
              </a:rPr>
              <a:t>stated that he would wait until the boyfriend was fully released.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Medical examiner data shows that he died of fentanyl overdose in December 2018, and there’s no indication in police records that he was ever interviewed in relation to Rouse’s case.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t/>
            </a:r>
            <a:endParaRPr sz="1100">
              <a:solidFill>
                <a:schemeClr val="accent2"/>
              </a:solidFill>
              <a:latin typeface="Inter"/>
              <a:ea typeface="Inter"/>
              <a:cs typeface="Inter"/>
              <a:sym typeface="Inter"/>
            </a:endParaRPr>
          </a:p>
          <a:p>
            <a:pPr indent="0" lvl="0" marL="0" rtl="0" algn="just">
              <a:lnSpc>
                <a:spcPct val="115000"/>
              </a:lnSpc>
              <a:spcBef>
                <a:spcPts val="0"/>
              </a:spcBef>
              <a:spcAft>
                <a:spcPts val="0"/>
              </a:spcAft>
              <a:buNone/>
            </a:pPr>
            <a:r>
              <a:rPr lang="en" sz="1100">
                <a:solidFill>
                  <a:schemeClr val="accent2"/>
                </a:solidFill>
                <a:latin typeface="Inter"/>
                <a:ea typeface="Inter"/>
                <a:cs typeface="Inter"/>
                <a:sym typeface="Inter"/>
              </a:rPr>
              <a:t> </a:t>
            </a:r>
            <a:r>
              <a:rPr lang="en" sz="1100" u="sng">
                <a:solidFill>
                  <a:schemeClr val="hlink"/>
                </a:solidFill>
                <a:latin typeface="Inter"/>
                <a:ea typeface="Inter"/>
                <a:cs typeface="Inter"/>
                <a:sym typeface="Inter"/>
                <a:hlinkClick r:id="rId4"/>
              </a:rPr>
              <a:t>Detective Yaverski Complaint Record</a:t>
            </a:r>
            <a:endParaRPr sz="1100">
              <a:solidFill>
                <a:schemeClr val="accent2"/>
              </a:solidFill>
              <a:latin typeface="Inter"/>
              <a:ea typeface="Inter"/>
              <a:cs typeface="Inter"/>
              <a:sym typeface="Inter"/>
            </a:endParaRPr>
          </a:p>
        </p:txBody>
      </p:sp>
      <p:pic>
        <p:nvPicPr>
          <p:cNvPr id="445" name="Google Shape;445;p77"/>
          <p:cNvPicPr preferRelativeResize="0"/>
          <p:nvPr/>
        </p:nvPicPr>
        <p:blipFill>
          <a:blip r:embed="rId5">
            <a:alphaModFix/>
          </a:blip>
          <a:stretch>
            <a:fillRect/>
          </a:stretch>
        </p:blipFill>
        <p:spPr>
          <a:xfrm>
            <a:off x="5983750" y="324175"/>
            <a:ext cx="2997375" cy="4493825"/>
          </a:xfrm>
          <a:prstGeom prst="rect">
            <a:avLst/>
          </a:prstGeom>
          <a:noFill/>
          <a:ln>
            <a:noFill/>
          </a:ln>
        </p:spPr>
      </p:pic>
      <p:sp>
        <p:nvSpPr>
          <p:cNvPr id="446" name="Google Shape;446;p77"/>
          <p:cNvSpPr txBox="1"/>
          <p:nvPr/>
        </p:nvSpPr>
        <p:spPr>
          <a:xfrm>
            <a:off x="5878575" y="4781825"/>
            <a:ext cx="49644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Shirley Enoch-Hill, Sonya Rouse’s mother</a:t>
            </a:r>
            <a:endParaRPr i="1" sz="1100">
              <a:solidFill>
                <a:schemeClr val="dk1"/>
              </a:solidFill>
              <a:latin typeface="Inter"/>
              <a:ea typeface="Inter"/>
              <a:cs typeface="Inter"/>
              <a:sym typeface="Inter"/>
            </a:endParaRPr>
          </a:p>
        </p:txBody>
      </p:sp>
      <p:sp>
        <p:nvSpPr>
          <p:cNvPr id="447" name="Google Shape;447;p77"/>
          <p:cNvSpPr txBox="1"/>
          <p:nvPr/>
        </p:nvSpPr>
        <p:spPr>
          <a:xfrm>
            <a:off x="3365850" y="177325"/>
            <a:ext cx="300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Neighborhood:</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Greater Grand Crossing</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Last seen:</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2016</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Age last seen:</a:t>
            </a:r>
            <a:r>
              <a:rPr b="1" lang="en" sz="1100">
                <a:solidFill>
                  <a:schemeClr val="accent2"/>
                </a:solidFill>
                <a:latin typeface="Inter"/>
                <a:ea typeface="Inter"/>
                <a:cs typeface="Inter"/>
                <a:sym typeface="Inter"/>
              </a:rPr>
              <a:t> </a:t>
            </a:r>
            <a:r>
              <a:rPr lang="en" sz="1100">
                <a:solidFill>
                  <a:schemeClr val="accent2"/>
                </a:solidFill>
                <a:latin typeface="Inter"/>
                <a:ea typeface="Inter"/>
                <a:cs typeface="Inter"/>
                <a:sym typeface="Inter"/>
              </a:rPr>
              <a:t>50</a:t>
            </a:r>
            <a:endParaRPr sz="1100">
              <a:solidFill>
                <a:schemeClr val="accent2"/>
              </a:solidFill>
              <a:latin typeface="Inter"/>
              <a:ea typeface="Inter"/>
              <a:cs typeface="Inter"/>
              <a:sym typeface="Inter"/>
            </a:endParaRPr>
          </a:p>
          <a:p>
            <a:pPr indent="0" lvl="0" marL="0" rtl="0" algn="l">
              <a:spcBef>
                <a:spcPts val="0"/>
              </a:spcBef>
              <a:spcAft>
                <a:spcPts val="0"/>
              </a:spcAft>
              <a:buNone/>
            </a:pPr>
            <a:r>
              <a:rPr b="1" lang="en" sz="1100">
                <a:solidFill>
                  <a:srgbClr val="F6A254"/>
                </a:solidFill>
                <a:latin typeface="Staatliches"/>
                <a:ea typeface="Staatliches"/>
                <a:cs typeface="Staatliches"/>
                <a:sym typeface="Staatliches"/>
              </a:rPr>
              <a:t>Located:</a:t>
            </a:r>
            <a:r>
              <a:rPr lang="en" sz="1100">
                <a:solidFill>
                  <a:srgbClr val="F6A254"/>
                </a:solidFill>
                <a:latin typeface="Staatliches"/>
                <a:ea typeface="Staatliches"/>
                <a:cs typeface="Staatliches"/>
                <a:sym typeface="Staatliches"/>
              </a:rPr>
              <a:t> </a:t>
            </a:r>
            <a:r>
              <a:rPr lang="en" sz="1100">
                <a:solidFill>
                  <a:schemeClr val="accent2"/>
                </a:solidFill>
                <a:latin typeface="Inter"/>
                <a:ea typeface="Inter"/>
                <a:cs typeface="Inter"/>
                <a:sym typeface="Inter"/>
              </a:rPr>
              <a:t>No. Still missing.</a:t>
            </a:r>
            <a:endParaRPr>
              <a:latin typeface="Inter"/>
              <a:ea typeface="Inter"/>
              <a:cs typeface="Inter"/>
              <a:sym typeface="Inte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78"/>
          <p:cNvPicPr preferRelativeResize="0"/>
          <p:nvPr/>
        </p:nvPicPr>
        <p:blipFill>
          <a:blip r:embed="rId3">
            <a:alphaModFix/>
          </a:blip>
          <a:stretch>
            <a:fillRect/>
          </a:stretch>
        </p:blipFill>
        <p:spPr>
          <a:xfrm>
            <a:off x="2455700" y="179863"/>
            <a:ext cx="4015400" cy="47837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9"/>
          <p:cNvSpPr txBox="1"/>
          <p:nvPr>
            <p:ph type="title"/>
          </p:nvPr>
        </p:nvSpPr>
        <p:spPr>
          <a:xfrm>
            <a:off x="765750" y="163375"/>
            <a:ext cx="7612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20">
                <a:solidFill>
                  <a:srgbClr val="F6A254"/>
                </a:solidFill>
                <a:latin typeface="Staatliches"/>
                <a:ea typeface="Staatliches"/>
                <a:cs typeface="Staatliches"/>
                <a:sym typeface="Staatliches"/>
              </a:rPr>
              <a:t>public</a:t>
            </a:r>
            <a:r>
              <a:rPr b="1" lang="en" sz="4020">
                <a:latin typeface="Staatliches"/>
                <a:ea typeface="Staatliches"/>
                <a:cs typeface="Staatliches"/>
                <a:sym typeface="Staatliches"/>
              </a:rPr>
              <a:t> safety Committee</a:t>
            </a:r>
            <a:endParaRPr b="1" sz="4020">
              <a:latin typeface="Staatliches"/>
              <a:ea typeface="Staatliches"/>
              <a:cs typeface="Staatliches"/>
              <a:sym typeface="Staatliches"/>
            </a:endParaRPr>
          </a:p>
        </p:txBody>
      </p:sp>
      <p:sp>
        <p:nvSpPr>
          <p:cNvPr id="458" name="Google Shape;458;p79"/>
          <p:cNvSpPr txBox="1"/>
          <p:nvPr>
            <p:ph idx="1" type="body"/>
          </p:nvPr>
        </p:nvSpPr>
        <p:spPr>
          <a:xfrm>
            <a:off x="245700" y="936975"/>
            <a:ext cx="8652600" cy="3463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t/>
            </a:r>
            <a:endParaRPr sz="1829">
              <a:solidFill>
                <a:srgbClr val="F6A254"/>
              </a:solidFill>
              <a:latin typeface="Inter SemiBold"/>
              <a:ea typeface="Inter SemiBold"/>
              <a:cs typeface="Inter SemiBold"/>
              <a:sym typeface="Inter SemiBold"/>
            </a:endParaRPr>
          </a:p>
          <a:p>
            <a:pPr indent="-395605" lvl="0" marL="457200" rtl="0" algn="l">
              <a:lnSpc>
                <a:spcPct val="95000"/>
              </a:lnSpc>
              <a:spcBef>
                <a:spcPts val="1200"/>
              </a:spcBef>
              <a:spcAft>
                <a:spcPts val="0"/>
              </a:spcAft>
              <a:buClr>
                <a:srgbClr val="F6A254"/>
              </a:buClr>
              <a:buSzPts val="2630"/>
              <a:buFont typeface="Inter SemiBold"/>
              <a:buChar char="●"/>
            </a:pPr>
            <a:r>
              <a:rPr lang="en" sz="2630">
                <a:solidFill>
                  <a:srgbClr val="F6A254"/>
                </a:solidFill>
                <a:latin typeface="Inter SemiBold"/>
                <a:ea typeface="Inter SemiBold"/>
                <a:cs typeface="Inter SemiBold"/>
                <a:sym typeface="Inter SemiBold"/>
              </a:rPr>
              <a:t>Delay and denial </a:t>
            </a:r>
            <a:r>
              <a:rPr lang="en" sz="2630">
                <a:solidFill>
                  <a:schemeClr val="dk1"/>
                </a:solidFill>
                <a:latin typeface="Inter SemiBold"/>
                <a:ea typeface="Inter SemiBold"/>
                <a:cs typeface="Inter SemiBold"/>
                <a:sym typeface="Inter SemiBold"/>
              </a:rPr>
              <a:t>of missing persons cases</a:t>
            </a:r>
            <a:endParaRPr sz="2630">
              <a:solidFill>
                <a:schemeClr val="dk1"/>
              </a:solidFill>
              <a:latin typeface="Inter SemiBold"/>
              <a:ea typeface="Inter SemiBold"/>
              <a:cs typeface="Inter SemiBold"/>
              <a:sym typeface="Inter SemiBold"/>
            </a:endParaRPr>
          </a:p>
          <a:p>
            <a:pPr indent="-395605" lvl="0" marL="457200" rtl="0" algn="l">
              <a:lnSpc>
                <a:spcPct val="95000"/>
              </a:lnSpc>
              <a:spcBef>
                <a:spcPts val="0"/>
              </a:spcBef>
              <a:spcAft>
                <a:spcPts val="0"/>
              </a:spcAft>
              <a:buClr>
                <a:srgbClr val="F6A254"/>
              </a:buClr>
              <a:buSzPts val="2630"/>
              <a:buFont typeface="Inter SemiBold"/>
              <a:buChar char="●"/>
            </a:pPr>
            <a:r>
              <a:rPr lang="en" sz="2630">
                <a:solidFill>
                  <a:srgbClr val="F6A254"/>
                </a:solidFill>
                <a:latin typeface="Inter SemiBold"/>
                <a:ea typeface="Inter SemiBold"/>
                <a:cs typeface="Inter SemiBold"/>
                <a:sym typeface="Inter SemiBold"/>
              </a:rPr>
              <a:t>Police negligence </a:t>
            </a:r>
            <a:r>
              <a:rPr lang="en" sz="2630">
                <a:solidFill>
                  <a:schemeClr val="dk1"/>
                </a:solidFill>
                <a:latin typeface="Inter SemiBold"/>
                <a:ea typeface="Inter SemiBold"/>
                <a:cs typeface="Inter SemiBold"/>
                <a:sym typeface="Inter SemiBold"/>
              </a:rPr>
              <a:t>in investigations, adherence to case closure procedures and reporting requirements</a:t>
            </a:r>
            <a:endParaRPr sz="2630">
              <a:solidFill>
                <a:schemeClr val="dk1"/>
              </a:solidFill>
              <a:latin typeface="Inter SemiBold"/>
              <a:ea typeface="Inter SemiBold"/>
              <a:cs typeface="Inter SemiBold"/>
              <a:sym typeface="Inter SemiBold"/>
            </a:endParaRPr>
          </a:p>
          <a:p>
            <a:pPr indent="-395605" lvl="0" marL="457200" rtl="0" algn="l">
              <a:lnSpc>
                <a:spcPct val="95000"/>
              </a:lnSpc>
              <a:spcBef>
                <a:spcPts val="0"/>
              </a:spcBef>
              <a:spcAft>
                <a:spcPts val="0"/>
              </a:spcAft>
              <a:buClr>
                <a:srgbClr val="F6A254"/>
              </a:buClr>
              <a:buSzPts val="2630"/>
              <a:buFont typeface="Inter SemiBold"/>
              <a:buChar char="●"/>
            </a:pPr>
            <a:r>
              <a:rPr lang="en" sz="2630">
                <a:solidFill>
                  <a:srgbClr val="F6A254"/>
                </a:solidFill>
                <a:latin typeface="Inter SemiBold"/>
                <a:ea typeface="Inter SemiBold"/>
                <a:cs typeface="Inter SemiBold"/>
                <a:sym typeface="Inter SemiBold"/>
              </a:rPr>
              <a:t>Premature closure </a:t>
            </a:r>
            <a:r>
              <a:rPr lang="en" sz="2630">
                <a:solidFill>
                  <a:schemeClr val="dk1"/>
                </a:solidFill>
                <a:latin typeface="Inter SemiBold"/>
                <a:ea typeface="Inter SemiBold"/>
                <a:cs typeface="Inter SemiBold"/>
                <a:sym typeface="Inter SemiBold"/>
              </a:rPr>
              <a:t>of missing persons cases and their connection to crime</a:t>
            </a:r>
            <a:endParaRPr sz="2630">
              <a:solidFill>
                <a:schemeClr val="dk1"/>
              </a:solidFill>
              <a:latin typeface="Inter SemiBold"/>
              <a:ea typeface="Inter SemiBold"/>
              <a:cs typeface="Inter SemiBold"/>
              <a:sym typeface="Inter SemiBold"/>
            </a:endParaRPr>
          </a:p>
          <a:p>
            <a:pPr indent="-395605" lvl="0" marL="457200" rtl="0" algn="l">
              <a:lnSpc>
                <a:spcPct val="95000"/>
              </a:lnSpc>
              <a:spcBef>
                <a:spcPts val="0"/>
              </a:spcBef>
              <a:spcAft>
                <a:spcPts val="0"/>
              </a:spcAft>
              <a:buClr>
                <a:srgbClr val="F6A254"/>
              </a:buClr>
              <a:buSzPts val="2630"/>
              <a:buFont typeface="Inter SemiBold"/>
              <a:buChar char="●"/>
            </a:pPr>
            <a:r>
              <a:rPr lang="en" sz="2630">
                <a:solidFill>
                  <a:srgbClr val="F6A254"/>
                </a:solidFill>
                <a:latin typeface="Inter SemiBold"/>
                <a:ea typeface="Inter SemiBold"/>
                <a:cs typeface="Inter SemiBold"/>
                <a:sym typeface="Inter SemiBold"/>
              </a:rPr>
              <a:t>Investment in </a:t>
            </a:r>
            <a:r>
              <a:rPr lang="en" sz="2630">
                <a:solidFill>
                  <a:schemeClr val="dk1"/>
                </a:solidFill>
                <a:latin typeface="Inter SemiBold"/>
                <a:ea typeface="Inter SemiBold"/>
                <a:cs typeface="Inter SemiBold"/>
                <a:sym typeface="Inter SemiBold"/>
              </a:rPr>
              <a:t>survivor and community identified and led-solutions</a:t>
            </a:r>
            <a:endParaRPr sz="2630">
              <a:solidFill>
                <a:schemeClr val="dk1"/>
              </a:solidFill>
              <a:latin typeface="Inter SemiBold"/>
              <a:ea typeface="Inter SemiBold"/>
              <a:cs typeface="Inter SemiBold"/>
              <a:sym typeface="Inter SemiBold"/>
            </a:endParaRPr>
          </a:p>
          <a:p>
            <a:pPr indent="0" lvl="0" marL="457200" rtl="0" algn="l">
              <a:lnSpc>
                <a:spcPct val="95000"/>
              </a:lnSpc>
              <a:spcBef>
                <a:spcPts val="1200"/>
              </a:spcBef>
              <a:spcAft>
                <a:spcPts val="0"/>
              </a:spcAft>
              <a:buNone/>
            </a:pPr>
            <a:r>
              <a:t/>
            </a:r>
            <a:endParaRPr sz="1829">
              <a:solidFill>
                <a:srgbClr val="F6A254"/>
              </a:solidFill>
              <a:latin typeface="Inter SemiBold"/>
              <a:ea typeface="Inter SemiBold"/>
              <a:cs typeface="Inter SemiBold"/>
              <a:sym typeface="Inter SemiBold"/>
            </a:endParaRPr>
          </a:p>
          <a:p>
            <a:pPr indent="0" lvl="0" marL="0" rtl="0" algn="l">
              <a:lnSpc>
                <a:spcPct val="95000"/>
              </a:lnSpc>
              <a:spcBef>
                <a:spcPts val="1200"/>
              </a:spcBef>
              <a:spcAft>
                <a:spcPts val="0"/>
              </a:spcAft>
              <a:buNone/>
            </a:pPr>
            <a:r>
              <a:t/>
            </a:r>
            <a:endParaRPr sz="1929">
              <a:solidFill>
                <a:schemeClr val="dk1"/>
              </a:solidFill>
              <a:latin typeface="Inter SemiBold"/>
              <a:ea typeface="Inter SemiBold"/>
              <a:cs typeface="Inter SemiBold"/>
              <a:sym typeface="Inter SemiBold"/>
            </a:endParaRPr>
          </a:p>
          <a:p>
            <a:pPr indent="0" lvl="0" marL="0" rtl="0" algn="l">
              <a:lnSpc>
                <a:spcPct val="95000"/>
              </a:lnSpc>
              <a:spcBef>
                <a:spcPts val="1200"/>
              </a:spcBef>
              <a:spcAft>
                <a:spcPts val="0"/>
              </a:spcAft>
              <a:buNone/>
            </a:pPr>
            <a:r>
              <a:t/>
            </a:r>
            <a:endParaRPr sz="1929">
              <a:solidFill>
                <a:schemeClr val="dk1"/>
              </a:solidFill>
              <a:latin typeface="Inter SemiBold"/>
              <a:ea typeface="Inter SemiBold"/>
              <a:cs typeface="Inter SemiBold"/>
              <a:sym typeface="Inter SemiBold"/>
            </a:endParaRPr>
          </a:p>
          <a:p>
            <a:pPr indent="0" lvl="0" marL="0" rtl="0" algn="l">
              <a:lnSpc>
                <a:spcPct val="95000"/>
              </a:lnSpc>
              <a:spcBef>
                <a:spcPts val="1200"/>
              </a:spcBef>
              <a:spcAft>
                <a:spcPts val="0"/>
              </a:spcAft>
              <a:buNone/>
            </a:pPr>
            <a:r>
              <a:t/>
            </a:r>
            <a:endParaRPr sz="2029">
              <a:solidFill>
                <a:schemeClr val="dk1"/>
              </a:solidFill>
              <a:latin typeface="Inter SemiBold"/>
              <a:ea typeface="Inter SemiBold"/>
              <a:cs typeface="Inter SemiBold"/>
              <a:sym typeface="Inter SemiBold"/>
            </a:endParaRPr>
          </a:p>
          <a:p>
            <a:pPr indent="0" lvl="0" marL="0" rtl="0" algn="l">
              <a:lnSpc>
                <a:spcPct val="95000"/>
              </a:lnSpc>
              <a:spcBef>
                <a:spcPts val="1200"/>
              </a:spcBef>
              <a:spcAft>
                <a:spcPts val="0"/>
              </a:spcAft>
              <a:buSzPts val="852"/>
              <a:buNone/>
            </a:pPr>
            <a:r>
              <a:t/>
            </a:r>
            <a:endParaRPr sz="2029">
              <a:solidFill>
                <a:schemeClr val="dk1"/>
              </a:solidFill>
              <a:latin typeface="Inter SemiBold"/>
              <a:ea typeface="Inter SemiBold"/>
              <a:cs typeface="Inter SemiBold"/>
              <a:sym typeface="Inter SemiBold"/>
            </a:endParaRPr>
          </a:p>
          <a:p>
            <a:pPr indent="0" lvl="0" marL="0" rtl="0" algn="l">
              <a:lnSpc>
                <a:spcPct val="95000"/>
              </a:lnSpc>
              <a:spcBef>
                <a:spcPts val="1200"/>
              </a:spcBef>
              <a:spcAft>
                <a:spcPts val="0"/>
              </a:spcAft>
              <a:buNone/>
            </a:pPr>
            <a:r>
              <a:t/>
            </a:r>
            <a:endParaRPr sz="2029">
              <a:solidFill>
                <a:schemeClr val="dk1"/>
              </a:solidFill>
              <a:latin typeface="Inter SemiBold"/>
              <a:ea typeface="Inter SemiBold"/>
              <a:cs typeface="Inter SemiBold"/>
              <a:sym typeface="Inter SemiBold"/>
            </a:endParaRPr>
          </a:p>
          <a:p>
            <a:pPr indent="0" lvl="0" marL="0" rtl="0" algn="l">
              <a:lnSpc>
                <a:spcPct val="95000"/>
              </a:lnSpc>
              <a:spcBef>
                <a:spcPts val="1200"/>
              </a:spcBef>
              <a:spcAft>
                <a:spcPts val="0"/>
              </a:spcAft>
              <a:buSzPts val="852"/>
              <a:buNone/>
            </a:pPr>
            <a:r>
              <a:t/>
            </a:r>
            <a:endParaRPr sz="1829">
              <a:solidFill>
                <a:schemeClr val="dk1"/>
              </a:solidFill>
              <a:latin typeface="Inter SemiBold"/>
              <a:ea typeface="Inter SemiBold"/>
              <a:cs typeface="Inter SemiBold"/>
              <a:sym typeface="Inter SemiBold"/>
            </a:endParaRPr>
          </a:p>
          <a:p>
            <a:pPr indent="0" lvl="0" marL="0" rtl="0" algn="l">
              <a:lnSpc>
                <a:spcPct val="95000"/>
              </a:lnSpc>
              <a:spcBef>
                <a:spcPts val="1200"/>
              </a:spcBef>
              <a:spcAft>
                <a:spcPts val="1200"/>
              </a:spcAft>
              <a:buSzPts val="852"/>
              <a:buNone/>
            </a:pPr>
            <a:r>
              <a:t/>
            </a:r>
            <a:endParaRPr sz="1829">
              <a:solidFill>
                <a:schemeClr val="dk1"/>
              </a:solidFill>
              <a:latin typeface="Inter SemiBold"/>
              <a:ea typeface="Inter SemiBold"/>
              <a:cs typeface="Inter SemiBold"/>
              <a:sym typeface="Inter SemiBo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80"/>
          <p:cNvSpPr txBox="1"/>
          <p:nvPr>
            <p:ph type="title"/>
          </p:nvPr>
        </p:nvSpPr>
        <p:spPr>
          <a:xfrm>
            <a:off x="284700" y="619125"/>
            <a:ext cx="47697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solidFill>
                  <a:srgbClr val="F6A254"/>
                </a:solidFill>
                <a:latin typeface="Staatliches"/>
                <a:ea typeface="Staatliches"/>
                <a:cs typeface="Staatliches"/>
                <a:sym typeface="Staatliches"/>
              </a:rPr>
              <a:t>Thank you</a:t>
            </a:r>
            <a:endParaRPr b="1" sz="5000">
              <a:solidFill>
                <a:srgbClr val="F6A254"/>
              </a:solidFill>
              <a:latin typeface="Staatliches"/>
              <a:ea typeface="Staatliches"/>
              <a:cs typeface="Staatliches"/>
              <a:sym typeface="Staatliches"/>
            </a:endParaRPr>
          </a:p>
        </p:txBody>
      </p:sp>
      <p:sp>
        <p:nvSpPr>
          <p:cNvPr id="464" name="Google Shape;464;p80"/>
          <p:cNvSpPr txBox="1"/>
          <p:nvPr/>
        </p:nvSpPr>
        <p:spPr>
          <a:xfrm>
            <a:off x="5253725" y="832750"/>
            <a:ext cx="2877900" cy="27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465" name="Google Shape;465;p80"/>
          <p:cNvPicPr preferRelativeResize="0"/>
          <p:nvPr/>
        </p:nvPicPr>
        <p:blipFill rotWithShape="1">
          <a:blip r:embed="rId3">
            <a:alphaModFix/>
          </a:blip>
          <a:srcRect b="0" l="0" r="0" t="18207"/>
          <a:stretch/>
        </p:blipFill>
        <p:spPr>
          <a:xfrm>
            <a:off x="5170950" y="404725"/>
            <a:ext cx="3118424" cy="3945298"/>
          </a:xfrm>
          <a:prstGeom prst="rect">
            <a:avLst/>
          </a:prstGeom>
          <a:noFill/>
          <a:ln>
            <a:noFill/>
          </a:ln>
        </p:spPr>
      </p:pic>
      <p:sp>
        <p:nvSpPr>
          <p:cNvPr id="466" name="Google Shape;466;p80"/>
          <p:cNvSpPr txBox="1"/>
          <p:nvPr/>
        </p:nvSpPr>
        <p:spPr>
          <a:xfrm>
            <a:off x="223350" y="1567675"/>
            <a:ext cx="2206800" cy="7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6A254"/>
                </a:solidFill>
                <a:latin typeface="Inter"/>
                <a:ea typeface="Inter"/>
                <a:cs typeface="Inter"/>
                <a:sym typeface="Inter"/>
              </a:rPr>
              <a:t>trina reynolds-tyler</a:t>
            </a:r>
            <a:endParaRPr b="1" sz="1200">
              <a:solidFill>
                <a:srgbClr val="F6A254"/>
              </a:solidFill>
              <a:latin typeface="Inter"/>
              <a:ea typeface="Inter"/>
              <a:cs typeface="Inter"/>
              <a:sym typeface="Inter"/>
            </a:endParaRPr>
          </a:p>
          <a:p>
            <a:pPr indent="0" lvl="0" marL="0" rtl="0" algn="l">
              <a:spcBef>
                <a:spcPts val="0"/>
              </a:spcBef>
              <a:spcAft>
                <a:spcPts val="0"/>
              </a:spcAft>
              <a:buNone/>
            </a:pPr>
            <a:r>
              <a:rPr lang="en" sz="1200" u="sng">
                <a:solidFill>
                  <a:schemeClr val="dk1"/>
                </a:solidFill>
                <a:latin typeface="Inter"/>
                <a:ea typeface="Inter"/>
                <a:cs typeface="Inter"/>
                <a:sym typeface="Inter"/>
                <a:hlinkClick r:id="rId4">
                  <a:extLst>
                    <a:ext uri="{A12FA001-AC4F-418D-AE19-62706E023703}">
                      <ahyp:hlinkClr val="tx"/>
                    </a:ext>
                  </a:extLst>
                </a:hlinkClick>
              </a:rPr>
              <a:t>trina@invisibleinstitute.com</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Data Director </a:t>
            </a:r>
            <a:endParaRPr sz="1200">
              <a:solidFill>
                <a:schemeClr val="dk1"/>
              </a:solidFill>
              <a:latin typeface="Inter"/>
              <a:ea typeface="Inter"/>
              <a:cs typeface="Inter"/>
              <a:sym typeface="Inter"/>
            </a:endParaRPr>
          </a:p>
        </p:txBody>
      </p:sp>
      <p:sp>
        <p:nvSpPr>
          <p:cNvPr id="467" name="Google Shape;467;p80"/>
          <p:cNvSpPr txBox="1"/>
          <p:nvPr/>
        </p:nvSpPr>
        <p:spPr>
          <a:xfrm>
            <a:off x="5170950" y="4320525"/>
            <a:ext cx="31755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Inter"/>
                <a:ea typeface="Inter"/>
                <a:cs typeface="Inter"/>
                <a:sym typeface="Inter"/>
              </a:rPr>
              <a:t>Photo by Felton Kizer</a:t>
            </a:r>
            <a:endParaRPr i="1" sz="1100">
              <a:solidFill>
                <a:schemeClr val="dk1"/>
              </a:solidFill>
              <a:latin typeface="Inter"/>
              <a:ea typeface="Inter"/>
              <a:cs typeface="Inter"/>
              <a:sym typeface="Inter"/>
            </a:endParaRPr>
          </a:p>
        </p:txBody>
      </p:sp>
      <p:pic>
        <p:nvPicPr>
          <p:cNvPr id="468" name="Google Shape;468;p80"/>
          <p:cNvPicPr preferRelativeResize="0"/>
          <p:nvPr/>
        </p:nvPicPr>
        <p:blipFill>
          <a:blip r:embed="rId5">
            <a:alphaModFix/>
          </a:blip>
          <a:stretch>
            <a:fillRect/>
          </a:stretch>
        </p:blipFill>
        <p:spPr>
          <a:xfrm>
            <a:off x="-231250" y="4074650"/>
            <a:ext cx="2970175" cy="1042150"/>
          </a:xfrm>
          <a:prstGeom prst="rect">
            <a:avLst/>
          </a:prstGeom>
          <a:noFill/>
          <a:ln>
            <a:noFill/>
          </a:ln>
        </p:spPr>
      </p:pic>
      <p:sp>
        <p:nvSpPr>
          <p:cNvPr id="469" name="Google Shape;469;p80"/>
          <p:cNvSpPr txBox="1"/>
          <p:nvPr>
            <p:ph type="title"/>
          </p:nvPr>
        </p:nvSpPr>
        <p:spPr>
          <a:xfrm>
            <a:off x="223350" y="2631300"/>
            <a:ext cx="47697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a:solidFill>
                  <a:srgbClr val="F6A254"/>
                </a:solidFill>
                <a:latin typeface="Staatliches"/>
                <a:ea typeface="Staatliches"/>
                <a:cs typeface="Staatliches"/>
                <a:sym typeface="Staatliches"/>
              </a:rPr>
              <a:t>Read our full investigation CHICAGOMISSINGPERSONS.COM</a:t>
            </a:r>
            <a:endParaRPr b="1">
              <a:solidFill>
                <a:srgbClr val="F6A254"/>
              </a:solidFill>
              <a:latin typeface="Staatliches"/>
              <a:ea typeface="Staatliches"/>
              <a:cs typeface="Staatliches"/>
              <a:sym typeface="Staatliches"/>
            </a:endParaRPr>
          </a:p>
        </p:txBody>
      </p:sp>
      <p:pic>
        <p:nvPicPr>
          <p:cNvPr id="470" name="Google Shape;470;p80"/>
          <p:cNvPicPr preferRelativeResize="0"/>
          <p:nvPr/>
        </p:nvPicPr>
        <p:blipFill>
          <a:blip r:embed="rId6">
            <a:alphaModFix/>
          </a:blip>
          <a:stretch>
            <a:fillRect/>
          </a:stretch>
        </p:blipFill>
        <p:spPr>
          <a:xfrm>
            <a:off x="3721875" y="3729838"/>
            <a:ext cx="983524" cy="983524"/>
          </a:xfrm>
          <a:prstGeom prst="rect">
            <a:avLst/>
          </a:prstGeom>
          <a:noFill/>
          <a:ln cap="flat" cmpd="sng" w="19050">
            <a:solidFill>
              <a:srgbClr val="F6A254"/>
            </a:solidFill>
            <a:prstDash val="solid"/>
            <a:round/>
            <a:headEnd len="sm" w="sm" type="none"/>
            <a:tailEnd len="sm" w="sm" type="none"/>
          </a:ln>
        </p:spPr>
      </p:pic>
      <p:sp>
        <p:nvSpPr>
          <p:cNvPr id="471" name="Google Shape;471;p80"/>
          <p:cNvSpPr txBox="1"/>
          <p:nvPr/>
        </p:nvSpPr>
        <p:spPr>
          <a:xfrm>
            <a:off x="2430150" y="1574275"/>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6A254"/>
                </a:solidFill>
                <a:latin typeface="Inter"/>
                <a:ea typeface="Inter"/>
                <a:cs typeface="Inter"/>
                <a:sym typeface="Inter"/>
              </a:rPr>
              <a:t>Sarah Conway</a:t>
            </a:r>
            <a:endParaRPr b="1" sz="1200">
              <a:solidFill>
                <a:srgbClr val="F6A254"/>
              </a:solidFill>
              <a:latin typeface="Inter"/>
              <a:ea typeface="Inter"/>
              <a:cs typeface="Inter"/>
              <a:sym typeface="Inter"/>
            </a:endParaRPr>
          </a:p>
          <a:p>
            <a:pPr indent="0" lvl="0" marL="0" rtl="0" algn="l">
              <a:spcBef>
                <a:spcPts val="0"/>
              </a:spcBef>
              <a:spcAft>
                <a:spcPts val="0"/>
              </a:spcAft>
              <a:buNone/>
            </a:pPr>
            <a:r>
              <a:rPr lang="en" sz="1200" u="sng">
                <a:solidFill>
                  <a:schemeClr val="dk1"/>
                </a:solidFill>
                <a:latin typeface="Inter"/>
                <a:ea typeface="Inter"/>
                <a:cs typeface="Inter"/>
                <a:sym typeface="Inter"/>
                <a:hlinkClick r:id="rId7">
                  <a:extLst>
                    <a:ext uri="{A12FA001-AC4F-418D-AE19-62706E023703}">
                      <ahyp:hlinkClr val="tx"/>
                    </a:ext>
                  </a:extLst>
                </a:hlinkClick>
              </a:rPr>
              <a:t>sarah@citybureau.org</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Senior Reporter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41"/>
          <p:cNvPicPr preferRelativeResize="0"/>
          <p:nvPr/>
        </p:nvPicPr>
        <p:blipFill>
          <a:blip r:embed="rId3">
            <a:alphaModFix/>
          </a:blip>
          <a:stretch>
            <a:fillRect/>
          </a:stretch>
        </p:blipFill>
        <p:spPr>
          <a:xfrm>
            <a:off x="2437688" y="299675"/>
            <a:ext cx="4268625" cy="4185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8" name="Google Shape;178;p42"/>
          <p:cNvSpPr txBox="1"/>
          <p:nvPr/>
        </p:nvSpPr>
        <p:spPr>
          <a:xfrm>
            <a:off x="1368600" y="308075"/>
            <a:ext cx="6236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a:solidFill>
                  <a:schemeClr val="accent3"/>
                </a:solidFill>
                <a:latin typeface="Inter"/>
                <a:ea typeface="Inter"/>
                <a:cs typeface="Inter"/>
                <a:sym typeface="Inter"/>
              </a:rPr>
              <a:t>Blue Ribbon Panel, 1972</a:t>
            </a:r>
            <a:endParaRPr b="1" sz="2300">
              <a:solidFill>
                <a:schemeClr val="accent3"/>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2000">
              <a:solidFill>
                <a:schemeClr val="accent3"/>
              </a:solidFill>
            </a:endParaRPr>
          </a:p>
        </p:txBody>
      </p:sp>
      <p:pic>
        <p:nvPicPr>
          <p:cNvPr id="179" name="Google Shape;179;p42"/>
          <p:cNvPicPr preferRelativeResize="0"/>
          <p:nvPr/>
        </p:nvPicPr>
        <p:blipFill>
          <a:blip r:embed="rId3">
            <a:alphaModFix/>
          </a:blip>
          <a:stretch>
            <a:fillRect/>
          </a:stretch>
        </p:blipFill>
        <p:spPr>
          <a:xfrm>
            <a:off x="2446975" y="1307250"/>
            <a:ext cx="4250050" cy="3024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3"/>
          <p:cNvSpPr txBox="1"/>
          <p:nvPr/>
        </p:nvSpPr>
        <p:spPr>
          <a:xfrm>
            <a:off x="311700" y="19990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900">
                <a:solidFill>
                  <a:srgbClr val="B4A7D6"/>
                </a:solidFill>
                <a:latin typeface="Inter"/>
                <a:ea typeface="Inter"/>
                <a:cs typeface="Inter"/>
                <a:sym typeface="Inter"/>
              </a:rPr>
              <a:t>Kalven v. City of Chicago, 2014</a:t>
            </a:r>
            <a:endParaRPr b="1" sz="3900">
              <a:solidFill>
                <a:srgbClr val="B4A7D6"/>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4"/>
          <p:cNvSpPr txBox="1"/>
          <p:nvPr/>
        </p:nvSpPr>
        <p:spPr>
          <a:xfrm>
            <a:off x="311700" y="28017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 sz="2800">
                <a:solidFill>
                  <a:srgbClr val="B4A7D6"/>
                </a:solidFill>
                <a:latin typeface="Inter"/>
                <a:ea typeface="Inter"/>
                <a:cs typeface="Inter"/>
                <a:sym typeface="Inter"/>
              </a:rPr>
              <a:t>CPDP.co</a:t>
            </a:r>
            <a:endParaRPr b="1" sz="2800">
              <a:solidFill>
                <a:srgbClr val="B4A7D6"/>
              </a:solidFill>
              <a:latin typeface="Inter"/>
              <a:ea typeface="Inter"/>
              <a:cs typeface="Inter"/>
              <a:sym typeface="Inter"/>
            </a:endParaRPr>
          </a:p>
        </p:txBody>
      </p:sp>
      <p:pic>
        <p:nvPicPr>
          <p:cNvPr id="190" name="Google Shape;190;p44"/>
          <p:cNvPicPr preferRelativeResize="0"/>
          <p:nvPr/>
        </p:nvPicPr>
        <p:blipFill rotWithShape="1">
          <a:blip r:embed="rId3">
            <a:alphaModFix/>
          </a:blip>
          <a:srcRect b="0" l="0" r="0" t="6472"/>
          <a:stretch/>
        </p:blipFill>
        <p:spPr>
          <a:xfrm>
            <a:off x="144100" y="1017725"/>
            <a:ext cx="6177428" cy="3571377"/>
          </a:xfrm>
          <a:prstGeom prst="rect">
            <a:avLst/>
          </a:prstGeom>
          <a:noFill/>
          <a:ln>
            <a:noFill/>
          </a:ln>
          <a:effectLst>
            <a:outerShdw blurRad="200025" rotWithShape="0" algn="bl" dir="7500000" dist="76200">
              <a:srgbClr val="D9D9D9">
                <a:alpha val="7000"/>
              </a:srgbClr>
            </a:outerShdw>
          </a:effectLst>
        </p:spPr>
      </p:pic>
      <p:pic>
        <p:nvPicPr>
          <p:cNvPr id="191" name="Google Shape;191;p44"/>
          <p:cNvPicPr preferRelativeResize="0"/>
          <p:nvPr/>
        </p:nvPicPr>
        <p:blipFill>
          <a:blip r:embed="rId4">
            <a:alphaModFix/>
          </a:blip>
          <a:stretch>
            <a:fillRect/>
          </a:stretch>
        </p:blipFill>
        <p:spPr>
          <a:xfrm>
            <a:off x="6674300" y="1132250"/>
            <a:ext cx="1828004" cy="3456850"/>
          </a:xfrm>
          <a:prstGeom prst="rect">
            <a:avLst/>
          </a:prstGeom>
          <a:noFill/>
          <a:ln>
            <a:noFill/>
          </a:ln>
          <a:effectLst>
            <a:outerShdw blurRad="200025" rotWithShape="0" algn="bl" dir="7500000" dist="76200">
              <a:srgbClr val="D9D9D9">
                <a:alpha val="7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5"/>
          <p:cNvSpPr txBox="1"/>
          <p:nvPr/>
        </p:nvSpPr>
        <p:spPr>
          <a:xfrm>
            <a:off x="311700" y="28017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 sz="2800">
                <a:solidFill>
                  <a:srgbClr val="B4A7D6"/>
                </a:solidFill>
                <a:latin typeface="Inter"/>
                <a:ea typeface="Inter"/>
                <a:cs typeface="Inter"/>
                <a:sym typeface="Inter"/>
              </a:rPr>
              <a:t>CPDP.co</a:t>
            </a:r>
            <a:endParaRPr b="1" sz="2800">
              <a:solidFill>
                <a:srgbClr val="B4A7D6"/>
              </a:solidFill>
              <a:latin typeface="Inter"/>
              <a:ea typeface="Inter"/>
              <a:cs typeface="Inter"/>
              <a:sym typeface="Inter"/>
            </a:endParaRPr>
          </a:p>
        </p:txBody>
      </p:sp>
      <p:pic>
        <p:nvPicPr>
          <p:cNvPr id="197" name="Google Shape;197;p45"/>
          <p:cNvPicPr preferRelativeResize="0"/>
          <p:nvPr/>
        </p:nvPicPr>
        <p:blipFill>
          <a:blip r:embed="rId3">
            <a:alphaModFix/>
          </a:blip>
          <a:stretch>
            <a:fillRect/>
          </a:stretch>
        </p:blipFill>
        <p:spPr>
          <a:xfrm>
            <a:off x="276800" y="914850"/>
            <a:ext cx="4378075" cy="3893274"/>
          </a:xfrm>
          <a:prstGeom prst="rect">
            <a:avLst/>
          </a:prstGeom>
          <a:noFill/>
          <a:ln>
            <a:noFill/>
          </a:ln>
        </p:spPr>
      </p:pic>
      <p:pic>
        <p:nvPicPr>
          <p:cNvPr id="198" name="Google Shape;198;p45"/>
          <p:cNvPicPr preferRelativeResize="0"/>
          <p:nvPr/>
        </p:nvPicPr>
        <p:blipFill>
          <a:blip r:embed="rId4">
            <a:alphaModFix/>
          </a:blip>
          <a:stretch>
            <a:fillRect/>
          </a:stretch>
        </p:blipFill>
        <p:spPr>
          <a:xfrm>
            <a:off x="5238350" y="1217312"/>
            <a:ext cx="3692274" cy="3288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